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Суждение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Наряду с понятием к числу основных форм мышления относится суждение. </a:t>
            </a:r>
            <a:r>
              <a:rPr lang="ru-RU" b="1" i="1" dirty="0" smtClean="0">
                <a:solidFill>
                  <a:srgbClr val="FF0000"/>
                </a:solidFill>
              </a:rPr>
              <a:t>Суждение</a:t>
            </a:r>
            <a:r>
              <a:rPr lang="ru-RU" i="1" dirty="0" smtClean="0"/>
              <a:t> –</a:t>
            </a:r>
            <a:r>
              <a:rPr lang="ru-RU" dirty="0" smtClean="0"/>
              <a:t> форма мышления, в которой что-либо утверждается или отрицается о существовании предметов, связях между предметом и его свойствами или об отношениях между предметами.</a:t>
            </a:r>
          </a:p>
          <a:p>
            <a:r>
              <a:rPr lang="ru-RU" dirty="0" smtClean="0"/>
              <a:t>Примеры суждений: «Космонавты существуют», «Париж больше Марселя», «Некоторые числа появляются четными». Если то, о чем говорится в суждении, соответствует действительному положению вещей, то суждение истинно. Указанные выше суждения являются истинными, так как в них адекватно (верно) отражено то, что имеет место в действительности.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Традиционная логика является двузначной, потому что в ней суждение имеет одно из двух значений истинности: оно либо истинно, либо ложно. В трехзначных логиках </a:t>
            </a:r>
            <a:r>
              <a:rPr lang="ru-RU" i="1" dirty="0" smtClean="0"/>
              <a:t>–</a:t>
            </a:r>
            <a:r>
              <a:rPr lang="ru-RU" dirty="0" smtClean="0"/>
              <a:t> разновидности многозначных логик </a:t>
            </a:r>
            <a:r>
              <a:rPr lang="ru-RU" i="1" dirty="0" smtClean="0"/>
              <a:t>–</a:t>
            </a:r>
            <a:r>
              <a:rPr lang="ru-RU" dirty="0" smtClean="0"/>
              <a:t> суждение может быть либо истинным, либо ложным, либо неопределенным. Например, суждение «На Марсе есть жизнь» в настоящее время не является ни истинным, ни ложным, а неопределенным. Многие суждения о будущих единичных событиях являются неопределенными. Об этом писал еще Аристотель, приводя пример такого неопределенного суждения: «Завтра необходимо будет морское сражение».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Языковой формой выражения суждения является предложение. Суждение выражается повествовательным предложением, всегда содержащим в себе либо утверждение, либо отрицание. Суждение и предложение различаются по своему составу. Всякое простое суждение </a:t>
            </a:r>
            <a:r>
              <a:rPr lang="ru-RU" dirty="0" smtClean="0"/>
              <a:t>состоит их трех элементов:</a:t>
            </a:r>
            <a:br>
              <a:rPr lang="ru-RU" dirty="0" smtClean="0"/>
            </a:br>
            <a:r>
              <a:rPr lang="ru-RU" dirty="0" smtClean="0"/>
              <a:t>1)  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  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субъекта суждения </a:t>
            </a:r>
            <a:r>
              <a:rPr lang="ru-RU" i="1" dirty="0" smtClean="0"/>
              <a:t>–</a:t>
            </a:r>
            <a:r>
              <a:rPr lang="ru-RU" dirty="0" smtClean="0"/>
              <a:t> это понятие о предмете суждения. Субъект суждения обозначается буквой </a:t>
            </a:r>
            <a:r>
              <a:rPr lang="ru-RU" b="1" i="1" dirty="0" smtClean="0"/>
              <a:t>S</a:t>
            </a:r>
            <a:r>
              <a:rPr lang="ru-RU" b="1" dirty="0" smtClean="0"/>
              <a:t> </a:t>
            </a:r>
            <a:r>
              <a:rPr lang="ru-RU" dirty="0" smtClean="0"/>
              <a:t>(от латинского слова </a:t>
            </a:r>
            <a:r>
              <a:rPr lang="ru-RU" i="1" dirty="0" err="1" smtClean="0"/>
              <a:t>subjectum</a:t>
            </a:r>
            <a:r>
              <a:rPr lang="ru-RU" i="1" dirty="0" smtClean="0"/>
              <a:t>);</a:t>
            </a:r>
            <a:endParaRPr lang="ru-RU" dirty="0" smtClean="0"/>
          </a:p>
          <a:p>
            <a:r>
              <a:rPr lang="ru-RU" dirty="0" smtClean="0"/>
              <a:t>2)      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предиката суждения</a:t>
            </a:r>
            <a:r>
              <a:rPr lang="ru-RU" dirty="0" smtClean="0"/>
              <a:t> </a:t>
            </a:r>
            <a:r>
              <a:rPr lang="ru-RU" i="1" dirty="0" smtClean="0"/>
              <a:t>– </a:t>
            </a:r>
            <a:r>
              <a:rPr lang="ru-RU" dirty="0" smtClean="0"/>
              <a:t>понятия о признаке предмета, о котором говорится в суждении. Предикат обозначается буквой </a:t>
            </a:r>
            <a:r>
              <a:rPr lang="ru-RU" b="1" i="1" dirty="0" smtClean="0"/>
              <a:t>Р</a:t>
            </a:r>
            <a:r>
              <a:rPr lang="ru-RU" dirty="0" smtClean="0"/>
              <a:t> (от лат. </a:t>
            </a:r>
            <a:r>
              <a:rPr lang="ru-RU" i="1" dirty="0" err="1" smtClean="0"/>
              <a:t>praedicatum</a:t>
            </a:r>
            <a:r>
              <a:rPr lang="ru-RU" i="1" dirty="0" smtClean="0"/>
              <a:t>)</a:t>
            </a:r>
            <a:r>
              <a:rPr lang="ru-RU" dirty="0" smtClean="0"/>
              <a:t>;</a:t>
            </a:r>
          </a:p>
          <a:p>
            <a:r>
              <a:rPr lang="ru-RU" dirty="0" smtClean="0"/>
              <a:t>3)      </a:t>
            </a:r>
            <a:r>
              <a:rPr lang="ru-RU" i="1" dirty="0" smtClean="0"/>
              <a:t>связки</a:t>
            </a:r>
            <a:r>
              <a:rPr lang="ru-RU" dirty="0" smtClean="0"/>
              <a:t>, выражаемой в русском языке словами «есть», «является», «суть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логи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060848"/>
            <a:ext cx="6624736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b="1" i="1" dirty="0" smtClean="0"/>
              <a:t>1.</a:t>
            </a:r>
            <a:r>
              <a:rPr lang="ru-RU" sz="6400" b="1" dirty="0" smtClean="0">
                <a:solidFill>
                  <a:srgbClr val="002060"/>
                </a:solidFill>
              </a:rPr>
              <a:t> Суждения свойства </a:t>
            </a:r>
            <a:r>
              <a:rPr lang="ru-RU" sz="6400" b="1" dirty="0" smtClean="0"/>
              <a:t>(атрибутивные):</a:t>
            </a:r>
            <a:endParaRPr lang="ru-RU" sz="6400" dirty="0" smtClean="0"/>
          </a:p>
          <a:p>
            <a:r>
              <a:rPr lang="ru-RU" sz="6400" dirty="0" smtClean="0"/>
              <a:t>в них утверждается или отрицается принадлежность предмету известных свойств, состояний, видов деятельности.</a:t>
            </a:r>
          </a:p>
          <a:p>
            <a:r>
              <a:rPr lang="ru-RU" sz="6400" b="1" i="1" dirty="0" smtClean="0"/>
              <a:t>Схемы</a:t>
            </a:r>
            <a:r>
              <a:rPr lang="ru-RU" sz="6400" dirty="0" smtClean="0"/>
              <a:t> этого вида суждения: </a:t>
            </a:r>
            <a:r>
              <a:rPr lang="ru-RU" sz="6400" i="1" dirty="0" smtClean="0"/>
              <a:t>«S</a:t>
            </a:r>
            <a:r>
              <a:rPr lang="ru-RU" sz="6400" dirty="0" smtClean="0"/>
              <a:t> есть </a:t>
            </a:r>
            <a:r>
              <a:rPr lang="ru-RU" sz="6400" i="1" dirty="0" smtClean="0"/>
              <a:t>Р</a:t>
            </a:r>
            <a:r>
              <a:rPr lang="ru-RU" sz="6400" dirty="0" smtClean="0"/>
              <a:t>» или </a:t>
            </a:r>
            <a:r>
              <a:rPr lang="ru-RU" sz="6400" i="1" dirty="0" smtClean="0"/>
              <a:t>«S</a:t>
            </a:r>
            <a:r>
              <a:rPr lang="ru-RU" sz="6400" dirty="0" smtClean="0"/>
              <a:t> не есть </a:t>
            </a:r>
            <a:r>
              <a:rPr lang="ru-RU" sz="6400" i="1" dirty="0" smtClean="0"/>
              <a:t>Р».</a:t>
            </a:r>
            <a:endParaRPr lang="ru-RU" sz="6400" dirty="0" smtClean="0"/>
          </a:p>
          <a:p>
            <a:r>
              <a:rPr lang="ru-RU" sz="6400" b="1" i="1" dirty="0" smtClean="0"/>
              <a:t>Примеры</a:t>
            </a:r>
            <a:r>
              <a:rPr lang="ru-RU" sz="6400" dirty="0" smtClean="0"/>
              <a:t>: «Мед сладкий», «Шопен не является драматургом».</a:t>
            </a:r>
          </a:p>
          <a:p>
            <a:r>
              <a:rPr lang="ru-RU" sz="6400" b="1" i="1" dirty="0" smtClean="0"/>
              <a:t>2.</a:t>
            </a:r>
            <a:r>
              <a:rPr lang="ru-RU" sz="6400" b="1" dirty="0" smtClean="0"/>
              <a:t> </a:t>
            </a:r>
            <a:r>
              <a:rPr lang="ru-RU" sz="6400" b="1" dirty="0" smtClean="0">
                <a:solidFill>
                  <a:srgbClr val="002060"/>
                </a:solidFill>
              </a:rPr>
              <a:t>Суждения с отношениями</a:t>
            </a:r>
            <a:r>
              <a:rPr lang="ru-RU" sz="6400" b="1" dirty="0" smtClean="0"/>
              <a:t>:</a:t>
            </a:r>
            <a:endParaRPr lang="ru-RU" sz="6400" dirty="0" smtClean="0"/>
          </a:p>
          <a:p>
            <a:r>
              <a:rPr lang="ru-RU" sz="6400" dirty="0" smtClean="0"/>
              <a:t>суждения, отражающие отношения между предметами.</a:t>
            </a:r>
          </a:p>
          <a:p>
            <a:r>
              <a:rPr lang="ru-RU" sz="6400" b="1" i="1" dirty="0" smtClean="0"/>
              <a:t>Формула</a:t>
            </a:r>
            <a:r>
              <a:rPr lang="ru-RU" sz="6400" dirty="0" smtClean="0"/>
              <a:t>, выражающая суждение с двуместным отношением, записывается как </a:t>
            </a:r>
            <a:r>
              <a:rPr lang="ru-RU" sz="6400" i="1" dirty="0" err="1" smtClean="0"/>
              <a:t>аRb</a:t>
            </a:r>
            <a:r>
              <a:rPr lang="ru-RU" sz="6400" dirty="0" smtClean="0"/>
              <a:t> или </a:t>
            </a:r>
            <a:r>
              <a:rPr lang="ru-RU" sz="6400" i="1" dirty="0" smtClean="0"/>
              <a:t>R(а, </a:t>
            </a:r>
            <a:r>
              <a:rPr lang="ru-RU" sz="6400" i="1" dirty="0" err="1" smtClean="0"/>
              <a:t>b</a:t>
            </a:r>
            <a:r>
              <a:rPr lang="ru-RU" sz="6400" i="1" dirty="0" smtClean="0"/>
              <a:t>),</a:t>
            </a:r>
            <a:r>
              <a:rPr lang="ru-RU" sz="6400" dirty="0" smtClean="0"/>
              <a:t> где а и </a:t>
            </a:r>
            <a:r>
              <a:rPr lang="ru-RU" sz="6400" i="1" dirty="0" err="1" smtClean="0"/>
              <a:t>b</a:t>
            </a:r>
            <a:r>
              <a:rPr lang="ru-RU" sz="6400" i="1" dirty="0" smtClean="0"/>
              <a:t> –</a:t>
            </a:r>
            <a:r>
              <a:rPr lang="ru-RU" sz="6400" dirty="0" smtClean="0"/>
              <a:t> имена предметов (члены отношения), а R </a:t>
            </a:r>
            <a:r>
              <a:rPr lang="ru-RU" sz="6400" i="1" dirty="0" smtClean="0"/>
              <a:t>–</a:t>
            </a:r>
            <a:r>
              <a:rPr lang="ru-RU" sz="6400" dirty="0" smtClean="0"/>
              <a:t> имя отношения. В суждении с отношением может что-либо утверждаться или отрицаться не только о двух, но и о трех, четырех или большем числе предметов, например: «Москва находится между Санкт-Петербургом и Киевом». Такие суждения выражаются формулой </a:t>
            </a:r>
            <a:r>
              <a:rPr lang="ru-RU" sz="6400" i="1" dirty="0" smtClean="0"/>
              <a:t>R (</a:t>
            </a:r>
            <a:r>
              <a:rPr lang="ru-RU" sz="6400" i="1" dirty="0" err="1" smtClean="0"/>
              <a:t>a</a:t>
            </a:r>
            <a:r>
              <a:rPr lang="ru-RU" sz="6400" i="1" dirty="0" smtClean="0"/>
              <a:t>, </a:t>
            </a:r>
            <a:r>
              <a:rPr lang="ru-RU" sz="6400" i="1" dirty="0" err="1" smtClean="0"/>
              <a:t>a</a:t>
            </a:r>
            <a:r>
              <a:rPr lang="ru-RU" sz="6400" i="1" dirty="0" smtClean="0"/>
              <a:t>, </a:t>
            </a:r>
            <a:r>
              <a:rPr lang="ru-RU" sz="6400" i="1" dirty="0" err="1" smtClean="0"/>
              <a:t>a</a:t>
            </a:r>
            <a:r>
              <a:rPr lang="ru-RU" sz="6400" i="1" dirty="0" smtClean="0"/>
              <a:t>,…,</a:t>
            </a:r>
            <a:r>
              <a:rPr lang="ru-RU" sz="6400" i="1" dirty="0" err="1" smtClean="0"/>
              <a:t>a</a:t>
            </a:r>
            <a:r>
              <a:rPr lang="ru-RU" sz="6400" i="1" dirty="0" smtClean="0"/>
              <a:t>).</a:t>
            </a:r>
            <a:endParaRPr lang="ru-RU" sz="6400" dirty="0" smtClean="0"/>
          </a:p>
          <a:p>
            <a:r>
              <a:rPr lang="ru-RU" sz="6400" b="1" i="1" dirty="0" smtClean="0"/>
              <a:t>Примеры:</a:t>
            </a:r>
            <a:r>
              <a:rPr lang="ru-RU" sz="6400" dirty="0" smtClean="0"/>
              <a:t> «Всякий протон тяжелее электрона», «Французский писатель Виктор Гюго родился позднее французского писателя Стендаля», «Отцы старше своих детей».</a:t>
            </a:r>
          </a:p>
          <a:p>
            <a:r>
              <a:rPr lang="ru-RU" sz="6400" b="1" i="1" dirty="0" smtClean="0"/>
              <a:t>3.</a:t>
            </a:r>
            <a:r>
              <a:rPr lang="ru-RU" sz="6400" b="1" dirty="0" smtClean="0"/>
              <a:t> </a:t>
            </a:r>
            <a:r>
              <a:rPr lang="ru-RU" sz="6400" b="1" dirty="0" smtClean="0">
                <a:solidFill>
                  <a:srgbClr val="002060"/>
                </a:solidFill>
              </a:rPr>
              <a:t>Суждения существования </a:t>
            </a:r>
            <a:r>
              <a:rPr lang="ru-RU" sz="6400" b="1" dirty="0" smtClean="0"/>
              <a:t>(экзистенциальные):</a:t>
            </a:r>
            <a:endParaRPr lang="ru-RU" sz="6400" dirty="0" smtClean="0"/>
          </a:p>
          <a:p>
            <a:r>
              <a:rPr lang="ru-RU" sz="6400" dirty="0" smtClean="0"/>
              <a:t>в них выражается сам факт существования или </a:t>
            </a:r>
            <a:r>
              <a:rPr lang="ru-RU" sz="6400" dirty="0" err="1" smtClean="0"/>
              <a:t>несуществования</a:t>
            </a:r>
            <a:r>
              <a:rPr lang="ru-RU" sz="6400" dirty="0" smtClean="0"/>
              <a:t> предмета суждении.</a:t>
            </a:r>
          </a:p>
          <a:p>
            <a:r>
              <a:rPr lang="ru-RU" sz="6400" b="1" i="1" dirty="0" smtClean="0"/>
              <a:t>Схемы</a:t>
            </a:r>
            <a:r>
              <a:rPr lang="ru-RU" sz="6400" dirty="0" smtClean="0"/>
              <a:t> этого вида суждения: </a:t>
            </a:r>
            <a:r>
              <a:rPr lang="ru-RU" sz="6400" i="1" dirty="0" smtClean="0"/>
              <a:t>«S</a:t>
            </a:r>
            <a:r>
              <a:rPr lang="ru-RU" sz="6400" dirty="0" smtClean="0"/>
              <a:t> есть </a:t>
            </a:r>
            <a:r>
              <a:rPr lang="ru-RU" sz="6400" i="1" dirty="0" smtClean="0"/>
              <a:t>Р</a:t>
            </a:r>
            <a:r>
              <a:rPr lang="ru-RU" sz="6400" dirty="0" smtClean="0"/>
              <a:t>» или </a:t>
            </a:r>
            <a:r>
              <a:rPr lang="ru-RU" sz="6400" i="1" dirty="0" smtClean="0"/>
              <a:t>«S</a:t>
            </a:r>
            <a:r>
              <a:rPr lang="ru-RU" sz="6400" dirty="0" smtClean="0"/>
              <a:t> не есть </a:t>
            </a:r>
            <a:r>
              <a:rPr lang="ru-RU" sz="6400" i="1" dirty="0" smtClean="0"/>
              <a:t>Р».</a:t>
            </a:r>
            <a:endParaRPr lang="ru-RU" sz="6400" dirty="0" smtClean="0"/>
          </a:p>
          <a:p>
            <a:r>
              <a:rPr lang="ru-RU" sz="6400" dirty="0" smtClean="0"/>
              <a:t>Примеры этих суждений: «Существуют атомные электростанции», «Не существует беспричинных явлений».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ВИДЫ ПРОСТЫХ СУЖДЕНИЙ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Desktop\логика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7081415" cy="5402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600" dirty="0" smtClean="0"/>
              <a:t>Отношения между сложными суждениями подразделяются на зависимые (сравнимые) и независимые (несравнимые). </a:t>
            </a:r>
            <a:r>
              <a:rPr lang="ru-RU" sz="3600" b="1" u="sng" dirty="0" smtClean="0">
                <a:solidFill>
                  <a:srgbClr val="002060"/>
                </a:solidFill>
              </a:rPr>
              <a:t>Независимые</a:t>
            </a:r>
            <a:r>
              <a:rPr lang="ru-RU" sz="3600" dirty="0" smtClean="0"/>
              <a:t> – суждения, которые не имеют общих составляющих; для них характерны все сочетания истинных значений. </a:t>
            </a:r>
            <a:r>
              <a:rPr lang="ru-RU" sz="3600" b="1" u="sng" dirty="0" smtClean="0">
                <a:solidFill>
                  <a:srgbClr val="002060"/>
                </a:solidFill>
              </a:rPr>
              <a:t>Зависимые</a:t>
            </a:r>
            <a:r>
              <a:rPr lang="ru-RU" sz="3600" dirty="0" smtClean="0"/>
              <a:t> – это суждения, которые имеют одинаковые составляющие и могут различаться логическими связками, включая отрицание. Зависимые, в свою очередь, подразделяются на </a:t>
            </a:r>
            <a:r>
              <a:rPr lang="ru-RU" sz="3600" b="1" u="sng" dirty="0" smtClean="0">
                <a:solidFill>
                  <a:srgbClr val="FF0000"/>
                </a:solidFill>
              </a:rPr>
              <a:t>совместимые</a:t>
            </a:r>
            <a:r>
              <a:rPr lang="ru-RU" sz="3600" dirty="0" smtClean="0"/>
              <a:t> (суждения, которые одновременно могут быть истинными) и </a:t>
            </a:r>
            <a:r>
              <a:rPr lang="ru-RU" sz="3600" b="1" u="sng" dirty="0" smtClean="0">
                <a:solidFill>
                  <a:srgbClr val="FF0000"/>
                </a:solidFill>
              </a:rPr>
              <a:t>несовместимые</a:t>
            </a:r>
            <a:r>
              <a:rPr lang="ru-RU" sz="3600" dirty="0" smtClean="0"/>
              <a:t> (суждения, которые одновременно не могут быть истинными).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ОТНОШЕНИЯ МЕЖДУ СЛОЖНЫМИ СУЖДЕНИЯМИ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логика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980728"/>
            <a:ext cx="6408712" cy="49988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</TotalTime>
  <Words>102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Логика</vt:lpstr>
      <vt:lpstr>Слайд 2</vt:lpstr>
      <vt:lpstr>Слайд 3</vt:lpstr>
      <vt:lpstr>Слайд 4</vt:lpstr>
      <vt:lpstr>Слайд 5</vt:lpstr>
      <vt:lpstr>ВИДЫ ПРОСТЫХ СУЖДЕНИЙ</vt:lpstr>
      <vt:lpstr>Слайд 7</vt:lpstr>
      <vt:lpstr>ОТНОШЕНИЯ МЕЖДУ СЛОЖНЫМИ СУЖДЕНИЯМИ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Логика</dc:title>
  <dc:creator>Admin</dc:creator>
  <cp:lastModifiedBy>Admin</cp:lastModifiedBy>
  <cp:revision>2</cp:revision>
  <dcterms:created xsi:type="dcterms:W3CDTF">2015-05-28T15:57:56Z</dcterms:created>
  <dcterms:modified xsi:type="dcterms:W3CDTF">2015-05-28T16:11:11Z</dcterms:modified>
</cp:coreProperties>
</file>