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sldIdLst>
    <p:sldId id="256" r:id="rId2"/>
    <p:sldId id="260" r:id="rId3"/>
    <p:sldId id="262" r:id="rId4"/>
    <p:sldId id="261" r:id="rId5"/>
    <p:sldId id="269" r:id="rId6"/>
    <p:sldId id="268" r:id="rId7"/>
    <p:sldId id="257" r:id="rId8"/>
    <p:sldId id="264" r:id="rId9"/>
    <p:sldId id="266" r:id="rId10"/>
    <p:sldId id="265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573" autoAdjust="0"/>
    <p:restoredTop sz="94714" autoAdjust="0"/>
  </p:normalViewPr>
  <p:slideViewPr>
    <p:cSldViewPr>
      <p:cViewPr varScale="1">
        <p:scale>
          <a:sx n="78" d="100"/>
          <a:sy n="78" d="100"/>
        </p:scale>
        <p:origin x="-13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59ED98-3C36-4F15-826F-CD204A07199B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0C143F-7119-4497-B5B7-C8CB78528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9ED3BD-A9B4-4D47-9FCA-B929785AC0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1E56B8-0BEF-4462-8659-BC2F987EE39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23B9EC-8FE9-493B-8373-419BDEB7E0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C3134E-3A68-4308-944E-9A525485EB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2BA2E3-7EA1-410F-A082-87AD9ACBFD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3A08AA-9B45-40EE-9DFE-05DB345B1B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4C8FFC-7421-48F6-8176-6DAC3E4FA6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909A6A-7944-4F4B-8696-7669C93E5E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41FDE3-0C82-44EB-97BE-97D4F0F7BE4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70BDC3-CCFF-4DA4-9CAB-0850E99E12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77995E-75BC-40D5-8201-53A4AE08E3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ED54A2-D182-4763-A7BF-06E013451B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AFFCDA-942F-4C1E-A6AF-CD7177A698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157D8D-B910-4067-BF33-44D3AD477D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4D9A43-26E6-4E7D-A232-B675D9CF6B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C9FC47-EA8B-4692-B4E7-02049D37DDC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1C50FD-33CD-4880-84D9-F22AC157C0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F7095A-1C6E-4498-8242-45A680CA42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6A70-F0A6-4EE7-832B-8A8CCE43D0A0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AD980-5016-4D4A-8336-61965C59A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A206-77AE-4E52-BAF3-22BB6F3AD7C8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44C29-DCF5-4DC9-8B8D-301859538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2FCC-6FED-4C1F-9526-09AE9E9814CA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719E-5EA8-4A28-95AE-83C6B0812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854CA-5A73-4B2D-8FFA-0F7A833B8B05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39A2-B193-4CF4-9697-26A4FFBDC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83B52-572A-4CC4-91BA-F8914EF80F0E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ED1D-C14F-47E5-80CC-7F9E4A92E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CCBC-FEC2-4EE2-9BCF-BBFA6B017B4F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B094-C82A-4A6E-A7A0-80BA7A7F9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3E65-7257-445D-8420-22BBF78D4FF7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E848-7390-4AAD-B2D2-B62D3A0F6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A3B31-34D0-4E06-9199-A749A3F51E07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7011-3A12-4EC9-BE65-2B15E926B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B25C7-0C79-469B-98F8-CB578FB54859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AE4A-88AC-42EF-B6B6-5C2D3AE04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64805-A3C1-404C-A88A-B7CA40868760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6A7B-63DA-454C-B6C1-233E87C8F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E487-3D86-4DF9-ABCE-4697E0D87C68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5980-2D8D-40AF-BE60-517314599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accent3">
                <a:lumMod val="75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573B0-EBA1-41AB-8B5A-2A948DB2E6A5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2D130E-8E04-4625-AA9A-386680866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87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 r="1767" b="23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2"/>
          <p:cNvSpPr>
            <a:spLocks noGrp="1"/>
          </p:cNvSpPr>
          <p:nvPr>
            <p:ph type="body" idx="1"/>
          </p:nvPr>
        </p:nvSpPr>
        <p:spPr>
          <a:xfrm>
            <a:off x="3857625" y="1500188"/>
            <a:ext cx="5000625" cy="5143500"/>
          </a:xfrm>
        </p:spPr>
        <p:txBody>
          <a:bodyPr/>
          <a:lstStyle/>
          <a:p>
            <a:pPr marL="73025" indent="457200" algn="just">
              <a:lnSpc>
                <a:spcPct val="110000"/>
              </a:lnSpc>
            </a:pPr>
            <a:r>
              <a:rPr lang="ru-RU" sz="1600" smtClean="0">
                <a:solidFill>
                  <a:schemeClr val="bg1"/>
                </a:solidFill>
              </a:rPr>
              <a:t>Протоны будут двигаться в виде 3 тыс. сгустков, распределенных вдоль всей 27-километровой окружности коллайдера. Каждый сгусток, содержащий до 100 млрд протонов, в точках столкновений будет иметь длину в несколько сантиметров (как швейная игла) и диаметр всего 16 микронов (как самый тонкий человеческий волос). Иглы, сталкиваясь в зонах расположения детекторов, создадут более 600 млн столкновений частиц в секунду. Эти столкновения будут происходить между частицами, из которых состоят протоны, — кварками и глюонами. При максимальной энергии частиц будет высвобождаться приблизительно одна седьмая энергии, содержащейся в исходных протонах, или приблизительно 2 ТэВ. </a:t>
            </a:r>
          </a:p>
          <a:p>
            <a:pPr marL="73025" indent="457200" algn="just">
              <a:lnSpc>
                <a:spcPct val="110000"/>
              </a:lnSpc>
            </a:pPr>
            <a:r>
              <a:rPr lang="ru-RU" sz="1600" smtClean="0">
                <a:solidFill>
                  <a:schemeClr val="bg1"/>
                </a:solidFill>
              </a:rPr>
              <a:t>Четыре гигантские системы детекторов будут измерять параметры тысяч частиц, разлетающихся при каждом столкновении.</a:t>
            </a:r>
          </a:p>
        </p:txBody>
      </p:sp>
      <p:pic>
        <p:nvPicPr>
          <p:cNvPr id="12291" name="Рисунок 4"/>
          <p:cNvPicPr>
            <a:picLocks noChangeAspect="1" noChangeArrowheads="1"/>
          </p:cNvPicPr>
          <p:nvPr/>
        </p:nvPicPr>
        <p:blipFill>
          <a:blip r:embed="rId3" cstate="print"/>
          <a:srcRect l="829" t="20901" r="77165" b="72739"/>
          <a:stretch>
            <a:fillRect/>
          </a:stretch>
        </p:blipFill>
        <p:spPr bwMode="auto">
          <a:xfrm>
            <a:off x="142875" y="5715000"/>
            <a:ext cx="38576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26431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Users\Дашулька лапулька\Desktop\ПРЕДМЕТЫ\КСЕ\БАК в картинках\091214155956_466_colli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142875"/>
            <a:ext cx="26431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5" y="142875"/>
            <a:ext cx="29289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6"/>
          <p:cNvPicPr>
            <a:picLocks noChangeAspect="1" noChangeArrowheads="1"/>
          </p:cNvPicPr>
          <p:nvPr/>
        </p:nvPicPr>
        <p:blipFill>
          <a:blip r:embed="rId7" cstate="print"/>
          <a:srcRect l="50829" t="29488" r="7314" b="6154"/>
          <a:stretch>
            <a:fillRect/>
          </a:stretch>
        </p:blipFill>
        <p:spPr bwMode="auto">
          <a:xfrm>
            <a:off x="142875" y="1785938"/>
            <a:ext cx="3819525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00042"/>
            <a:ext cx="5214974" cy="652474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Детекторы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001125" cy="5572125"/>
          </a:xfrm>
        </p:spPr>
        <p:txBody>
          <a:bodyPr/>
          <a:lstStyle/>
          <a:p>
            <a:pPr marL="73025" indent="457200" algn="just"/>
            <a:endParaRPr lang="ru-RU" smtClean="0">
              <a:solidFill>
                <a:schemeClr val="bg1"/>
              </a:solidFill>
            </a:endParaRPr>
          </a:p>
          <a:p>
            <a:pPr marL="73025" indent="457200" algn="just"/>
            <a:r>
              <a:rPr lang="ru-RU" smtClean="0">
                <a:solidFill>
                  <a:schemeClr val="bg1"/>
                </a:solidFill>
              </a:rPr>
              <a:t>На БАК  работают 4 основных и 2 вспомогательных детектора:</a:t>
            </a:r>
          </a:p>
          <a:p>
            <a:pPr marL="73025" indent="457200" algn="just"/>
            <a:endParaRPr lang="ru-RU" smtClean="0">
              <a:solidFill>
                <a:schemeClr val="bg1"/>
              </a:solidFill>
            </a:endParaRPr>
          </a:p>
          <a:p>
            <a:pPr marL="73025" indent="457200" algn="just"/>
            <a:endParaRPr lang="ru-RU" smtClean="0">
              <a:solidFill>
                <a:schemeClr val="bg1"/>
              </a:solidFill>
            </a:endParaRPr>
          </a:p>
          <a:p>
            <a:pPr lvl="1" indent="457200" algn="just">
              <a:lnSpc>
                <a:spcPct val="150000"/>
              </a:lnSpc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US" b="1" smtClean="0">
                <a:solidFill>
                  <a:srgbClr val="FF0000"/>
                </a:solidFill>
              </a:rPr>
              <a:t>ALICE</a:t>
            </a:r>
            <a:endParaRPr lang="ru-RU" b="1" smtClean="0">
              <a:solidFill>
                <a:srgbClr val="FF0000"/>
              </a:solidFill>
            </a:endParaRPr>
          </a:p>
          <a:p>
            <a:pPr lvl="1" indent="457200" algn="just">
              <a:lnSpc>
                <a:spcPct val="150000"/>
              </a:lnSpc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US" b="1" smtClean="0">
                <a:solidFill>
                  <a:srgbClr val="FF0000"/>
                </a:solidFill>
              </a:rPr>
              <a:t>ATLAS</a:t>
            </a:r>
            <a:endParaRPr lang="ru-RU" sz="1600" b="1" smtClean="0">
              <a:solidFill>
                <a:schemeClr val="bg1"/>
              </a:solidFill>
            </a:endParaRPr>
          </a:p>
          <a:p>
            <a:pPr lvl="1" indent="457200" algn="just">
              <a:lnSpc>
                <a:spcPct val="150000"/>
              </a:lnSpc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US" b="1" smtClean="0">
                <a:solidFill>
                  <a:srgbClr val="FF0000"/>
                </a:solidFill>
              </a:rPr>
              <a:t>CMS</a:t>
            </a:r>
            <a:endParaRPr lang="ru-RU" sz="1600" b="1" smtClean="0">
              <a:solidFill>
                <a:schemeClr val="bg1"/>
              </a:solidFill>
            </a:endParaRPr>
          </a:p>
          <a:p>
            <a:pPr lvl="1" indent="457200" algn="just">
              <a:lnSpc>
                <a:spcPct val="150000"/>
              </a:lnSpc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US" b="1" smtClean="0">
                <a:solidFill>
                  <a:srgbClr val="FF0000"/>
                </a:solidFill>
              </a:rPr>
              <a:t>LHCb</a:t>
            </a:r>
            <a:endParaRPr lang="ru-RU" sz="1600" b="1" smtClean="0">
              <a:solidFill>
                <a:schemeClr val="bg1"/>
              </a:solidFill>
            </a:endParaRPr>
          </a:p>
          <a:p>
            <a:pPr lvl="1" indent="457200" algn="just">
              <a:lnSpc>
                <a:spcPct val="150000"/>
              </a:lnSpc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US" b="1" smtClean="0">
                <a:solidFill>
                  <a:srgbClr val="FF0000"/>
                </a:solidFill>
              </a:rPr>
              <a:t>TOTEM</a:t>
            </a:r>
            <a:endParaRPr lang="ru-RU" sz="1600" b="1" smtClean="0">
              <a:solidFill>
                <a:schemeClr val="bg1"/>
              </a:solidFill>
            </a:endParaRPr>
          </a:p>
          <a:p>
            <a:pPr lvl="1" indent="457200" algn="just">
              <a:lnSpc>
                <a:spcPct val="150000"/>
              </a:lnSpc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US" b="1" smtClean="0">
                <a:solidFill>
                  <a:srgbClr val="FF0000"/>
                </a:solidFill>
              </a:rPr>
              <a:t>LHCf</a:t>
            </a:r>
            <a:endParaRPr lang="ru-RU" sz="1600" b="1" smtClean="0">
              <a:solidFill>
                <a:schemeClr val="bg1"/>
              </a:solidFill>
            </a:endParaRPr>
          </a:p>
        </p:txBody>
      </p:sp>
      <p:pic>
        <p:nvPicPr>
          <p:cNvPr id="13316" name="Picture 2" descr="C:\Users\Дашулька лапулька\Desktop\ПРЕДМЕТЫ\КСЕ\БАК в картинках\lhc.1223747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2071688"/>
            <a:ext cx="5926137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pPr indent="457200" fontAlgn="auto">
              <a:spcAft>
                <a:spcPts val="0"/>
              </a:spcAft>
              <a:defRPr/>
            </a:pPr>
            <a:r>
              <a:rPr lang="ru-RU" sz="26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Детектор </a:t>
            </a:r>
            <a:r>
              <a:rPr lang="ru-RU" sz="2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ATLAS</a:t>
            </a:r>
            <a:r>
              <a:rPr lang="en-US" sz="2600" b="0" dirty="0" smtClean="0">
                <a:solidFill>
                  <a:schemeClr val="bg1"/>
                </a:solidFill>
              </a:rPr>
              <a:t> </a:t>
            </a:r>
            <a:r>
              <a:rPr lang="en-US" sz="26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(A </a:t>
            </a:r>
            <a:r>
              <a:rPr lang="en-US" sz="2600" b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Toroidal</a:t>
            </a:r>
            <a:r>
              <a:rPr lang="en-US" sz="26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LHC </a:t>
            </a:r>
            <a:r>
              <a:rPr lang="en-US" sz="2600" b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ApparatuS</a:t>
            </a:r>
            <a:r>
              <a:rPr lang="en-US" sz="26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предназначен для поиска новых неизвестных частиц, которые могут подсказать ученым пути поиска "новой физики", отличной от Стандартной модели.</a:t>
            </a:r>
            <a:endParaRPr lang="ru-RU" sz="2600" b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2071688"/>
            <a:ext cx="8429625" cy="4500562"/>
          </a:xfrm>
          <a:ln w="53975" cmpd="thinThick">
            <a:solidFill>
              <a:schemeClr val="tx1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большой адронный коллайдер, не правильно большой андронный коллайдер, БАК, ЦЕРН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928813"/>
            <a:ext cx="8286750" cy="4643437"/>
          </a:xfrm>
          <a:ln w="63500" cmpd="thinThick">
            <a:solidFill>
              <a:schemeClr val="tx1"/>
            </a:solidFill>
          </a:ln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428625" y="500063"/>
            <a:ext cx="8286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2600">
                <a:solidFill>
                  <a:schemeClr val="bg1"/>
                </a:solidFill>
                <a:latin typeface="Times New Roman" pitchFamily="18" charset="0"/>
              </a:rPr>
              <a:t>Детектор </a:t>
            </a:r>
            <a:r>
              <a:rPr lang="ru-RU" sz="2600" b="1">
                <a:solidFill>
                  <a:srgbClr val="FF0000"/>
                </a:solidFill>
                <a:latin typeface="Times New Roman" pitchFamily="18" charset="0"/>
              </a:rPr>
              <a:t>ALICE</a:t>
            </a:r>
            <a:r>
              <a:rPr lang="en-US" sz="2600" b="1">
                <a:solidFill>
                  <a:schemeClr val="bg1"/>
                </a:solidFill>
                <a:latin typeface="Book Antiqua" pitchFamily="18" charset="0"/>
              </a:rPr>
              <a:t> (</a:t>
            </a:r>
            <a:r>
              <a:rPr lang="en-US" sz="2600">
                <a:solidFill>
                  <a:schemeClr val="bg1"/>
                </a:solidFill>
                <a:latin typeface="Book Antiqua" pitchFamily="18" charset="0"/>
              </a:rPr>
              <a:t>A Large Ion Collider Experiment)</a:t>
            </a:r>
            <a:r>
              <a:rPr lang="ru-RU" sz="26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600">
                <a:solidFill>
                  <a:schemeClr val="bg1"/>
                </a:solidFill>
                <a:latin typeface="Times New Roman" pitchFamily="18" charset="0"/>
              </a:rPr>
              <a:t>предназначен для исследований материи после Большого Взрыва и поиска кварк-глюонной плазмы.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Autofit/>
          </a:bodyPr>
          <a:lstStyle/>
          <a:p>
            <a:pPr indent="457200" fontAlgn="auto">
              <a:spcAft>
                <a:spcPts val="0"/>
              </a:spcAft>
              <a:defRPr/>
            </a:pPr>
            <a:r>
              <a:rPr lang="ru-RU" sz="26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Детектор </a:t>
            </a:r>
            <a:r>
              <a:rPr lang="ru-RU" sz="2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CMS</a:t>
            </a:r>
            <a:r>
              <a:rPr lang="ru-RU" sz="2600" b="0" dirty="0" smtClean="0"/>
              <a:t> </a:t>
            </a:r>
            <a:r>
              <a:rPr lang="en-US" sz="26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(Compact </a:t>
            </a:r>
            <a:r>
              <a:rPr lang="en-US" sz="2600" b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6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Solenoid) </a:t>
            </a:r>
            <a:r>
              <a:rPr lang="ru-RU" sz="26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предназначен для получения бозона </a:t>
            </a:r>
            <a:r>
              <a:rPr lang="ru-RU" sz="2600" b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Хиггса</a:t>
            </a:r>
            <a:r>
              <a:rPr lang="ru-RU" sz="26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и исследования темной материи.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571625"/>
            <a:ext cx="8358188" cy="5000625"/>
          </a:xfrm>
          <a:ln w="53975" cmpd="thinThick">
            <a:solidFill>
              <a:schemeClr val="tx1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13" y="214313"/>
            <a:ext cx="8943976" cy="1428750"/>
          </a:xfrm>
        </p:spPr>
        <p:txBody>
          <a:bodyPr>
            <a:normAutofit fontScale="92500" lnSpcReduction="20000"/>
          </a:bodyPr>
          <a:lstStyle/>
          <a:p>
            <a:pPr marL="548640" indent="45720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LHCb</a:t>
            </a:r>
            <a:r>
              <a:rPr lang="en-US" dirty="0" smtClean="0">
                <a:solidFill>
                  <a:schemeClr val="bg1"/>
                </a:solidFill>
              </a:rPr>
              <a:t> (The Large </a:t>
            </a:r>
            <a:r>
              <a:rPr lang="en-US" dirty="0" err="1" smtClean="0">
                <a:solidFill>
                  <a:schemeClr val="bg1"/>
                </a:solidFill>
              </a:rPr>
              <a:t>Hadron</a:t>
            </a:r>
            <a:r>
              <a:rPr lang="en-US" dirty="0" smtClean="0">
                <a:solidFill>
                  <a:schemeClr val="bg1"/>
                </a:solidFill>
              </a:rPr>
              <a:t> Collider beauty experiment)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— для исследования физики </a:t>
            </a:r>
            <a:r>
              <a:rPr lang="ru-RU" i="1" dirty="0" smtClean="0">
                <a:solidFill>
                  <a:schemeClr val="bg1"/>
                </a:solidFill>
              </a:rPr>
              <a:t>b</a:t>
            </a:r>
            <a:r>
              <a:rPr lang="ru-RU" dirty="0" smtClean="0">
                <a:solidFill>
                  <a:schemeClr val="bg1"/>
                </a:solidFill>
              </a:rPr>
              <a:t>-кварков, что позволит лучше понять различия между материей и </a:t>
            </a:r>
            <a:r>
              <a:rPr lang="ru-RU" dirty="0" err="1" smtClean="0">
                <a:solidFill>
                  <a:schemeClr val="bg1"/>
                </a:solidFill>
              </a:rPr>
              <a:t>антиматерией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17411" name="Рисунок 4" descr="большой адронный коллайдер, не правильно большой андронный коллайдер, БАК, ЦЕР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785938"/>
            <a:ext cx="8286750" cy="4786312"/>
          </a:xfrm>
          <a:prstGeom prst="rect">
            <a:avLst/>
          </a:prstGeom>
          <a:noFill/>
          <a:ln w="508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0"/>
            <a:ext cx="5214937" cy="6715125"/>
          </a:xfrm>
        </p:spPr>
        <p:txBody>
          <a:bodyPr>
            <a:normAutofit fontScale="92500"/>
          </a:bodyPr>
          <a:lstStyle/>
          <a:p>
            <a:pPr marL="548640" indent="45720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548640" indent="45720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При 20 столкновениях, происходящих в центре каждого детектора через каждые 25 нс, БАК создает больше данных, чем можно зарегистрировать. Так называемые системы запуска выбирают крошечную долю данных, представляющих наибольших интерес, и отбрасывают остальные. Глобальная сеть компьютеров, называемая распределенной сетью </a:t>
            </a:r>
            <a:r>
              <a:rPr lang="ru-RU" sz="2000" b="1" dirty="0" smtClean="0">
                <a:solidFill>
                  <a:srgbClr val="FF0000"/>
                </a:solidFill>
              </a:rPr>
              <a:t>(GRID), </a:t>
            </a:r>
            <a:r>
              <a:rPr lang="ru-RU" sz="2000" dirty="0" smtClean="0">
                <a:solidFill>
                  <a:schemeClr val="bg1"/>
                </a:solidFill>
              </a:rPr>
              <a:t>предоставляет тысячам исследователей во всем мире доступ к сохраненным данным и вычислительные мощности для обработки и анализа.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571500"/>
            <a:ext cx="7858125" cy="4357688"/>
          </a:xfrm>
          <a:ln w="60325" cmpd="thinThick">
            <a:solidFill>
              <a:schemeClr val="tx1"/>
            </a:solidFill>
          </a:ln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571500" y="5072063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ТЫСЯЧИ процессоров в ЦЕРН объединены, чтобы обеспечить достаточную вычислительную мощность для обработки данных, поступающих от детекторов.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857232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Испытания и </a:t>
            </a:r>
            <a:r>
              <a:rPr lang="ru-RU" sz="3600" dirty="0" smtClean="0">
                <a:solidFill>
                  <a:srgbClr val="FFFF00"/>
                </a:solidFill>
              </a:rPr>
              <a:t> эксплуатация  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500063"/>
            <a:ext cx="9001125" cy="5786437"/>
          </a:xfrm>
        </p:spPr>
        <p:txBody>
          <a:bodyPr/>
          <a:lstStyle/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ru-RU" sz="1500" smtClean="0">
                <a:solidFill>
                  <a:srgbClr val="FF0000"/>
                </a:solidFill>
              </a:rPr>
              <a:t>11 августа 2008 года </a:t>
            </a:r>
            <a:r>
              <a:rPr lang="ru-RU" sz="1500" smtClean="0">
                <a:solidFill>
                  <a:schemeClr val="bg1"/>
                </a:solidFill>
              </a:rPr>
              <a:t>успешно завершена первая часть предварительных испытаний. Во время испытаний пучок заряженных частиц прошёл чуть более трёх километров по одному из колец БАК. </a:t>
            </a:r>
          </a:p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ru-RU" sz="1500" smtClean="0">
                <a:solidFill>
                  <a:srgbClr val="FF0000"/>
                </a:solidFill>
              </a:rPr>
              <a:t>10 сентября 2008 года </a:t>
            </a:r>
            <a:r>
              <a:rPr lang="ru-RU" sz="1500" smtClean="0">
                <a:solidFill>
                  <a:schemeClr val="bg1"/>
                </a:solidFill>
              </a:rPr>
              <a:t>был произведён официальный запуск коллайдера.</a:t>
            </a:r>
            <a:r>
              <a:rPr lang="ru-RU" sz="1500" baseline="30000" smtClean="0">
                <a:solidFill>
                  <a:schemeClr val="bg1"/>
                </a:solidFill>
              </a:rPr>
              <a:t> </a:t>
            </a:r>
            <a:r>
              <a:rPr lang="ru-RU" sz="1500" smtClean="0">
                <a:solidFill>
                  <a:schemeClr val="bg1"/>
                </a:solidFill>
              </a:rPr>
              <a:t>Запущенные пучки протонов успешно прошли весь периметр коллайдера по и против часовой стрелки. </a:t>
            </a:r>
          </a:p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ru-RU" sz="1500" smtClean="0">
                <a:solidFill>
                  <a:srgbClr val="FF0000"/>
                </a:solidFill>
              </a:rPr>
              <a:t>12 сентября 2008 года </a:t>
            </a:r>
            <a:r>
              <a:rPr lang="ru-RU" sz="1500" smtClean="0">
                <a:solidFill>
                  <a:schemeClr val="bg1"/>
                </a:solidFill>
              </a:rPr>
              <a:t>команде БАК удалось запустить и непрерывно удерживать циркулирующий пучок. </a:t>
            </a:r>
          </a:p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ru-RU" sz="1500" smtClean="0">
                <a:solidFill>
                  <a:srgbClr val="FF0000"/>
                </a:solidFill>
              </a:rPr>
              <a:t>19 сентября 2008 года </a:t>
            </a:r>
            <a:r>
              <a:rPr lang="ru-RU" sz="1500" smtClean="0">
                <a:solidFill>
                  <a:schemeClr val="bg1"/>
                </a:solidFill>
              </a:rPr>
              <a:t>в ходе тестов магнитной системы сектора 34 произошёл инцидент, в результате которого БАК вышел из строя. Один из электрических контактов между сверхпроводящими магнитами расплавился под действием возникшей из-за увеличения силы тока электрической дуги, которая пробила изоляцию гелиевой системы охлаждения (криогенной системы), что привело к выбросу около 6 тонн жидкого гелия в туннель и, как следствие, резкому росту температуры, в трубах ускорителя был нарушен вакуум</a:t>
            </a:r>
            <a:r>
              <a:rPr lang="ru-RU" sz="1600" smtClean="0">
                <a:solidFill>
                  <a:schemeClr val="bg1"/>
                </a:solidFill>
              </a:rPr>
              <a:t>. </a:t>
            </a:r>
            <a:r>
              <a:rPr lang="ru-RU" sz="1500" smtClean="0">
                <a:solidFill>
                  <a:schemeClr val="bg1"/>
                </a:solidFill>
              </a:rPr>
              <a:t>Ремонт коллайдера занял остаток 2008 и часть 2009 годов. </a:t>
            </a:r>
          </a:p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ru-RU" sz="1500" smtClean="0">
                <a:solidFill>
                  <a:srgbClr val="FF0000"/>
                </a:solidFill>
              </a:rPr>
              <a:t>21 октября 2008 года </a:t>
            </a:r>
            <a:r>
              <a:rPr lang="ru-RU" sz="1500" smtClean="0">
                <a:solidFill>
                  <a:schemeClr val="bg1"/>
                </a:solidFill>
              </a:rPr>
              <a:t>состоялась торжественная церемония официального открытия БАК.</a:t>
            </a:r>
          </a:p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ru-RU" sz="1500" smtClean="0">
                <a:solidFill>
                  <a:srgbClr val="FF0000"/>
                </a:solidFill>
              </a:rPr>
              <a:t>16 октября 2009 года </a:t>
            </a:r>
            <a:r>
              <a:rPr lang="ru-RU" sz="1500" smtClean="0">
                <a:solidFill>
                  <a:schemeClr val="bg1"/>
                </a:solidFill>
              </a:rPr>
              <a:t>завершено охлаждение всех восьми секторов коллайдера.</a:t>
            </a:r>
          </a:p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ru-RU" sz="1500" smtClean="0">
                <a:solidFill>
                  <a:srgbClr val="FF0000"/>
                </a:solidFill>
              </a:rPr>
              <a:t>20 ноября 2009 года </a:t>
            </a:r>
            <a:r>
              <a:rPr lang="ru-RU" sz="1500" smtClean="0">
                <a:solidFill>
                  <a:schemeClr val="bg1"/>
                </a:solidFill>
              </a:rPr>
              <a:t>— впервые после аварии 19 сентября 2008 года пучок протонов успешно прошёл по всему кольцу Большого адронного коллайдера.</a:t>
            </a:r>
          </a:p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ru-RU" sz="1500" smtClean="0">
                <a:solidFill>
                  <a:srgbClr val="FF0000"/>
                </a:solidFill>
              </a:rPr>
              <a:t>29-30 ноября </a:t>
            </a:r>
            <a:r>
              <a:rPr lang="ru-RU" sz="1500" smtClean="0">
                <a:solidFill>
                  <a:schemeClr val="bg1"/>
                </a:solidFill>
              </a:rPr>
              <a:t>учёные довели энергию каждого из пучков протонов до значения 1180 ГэВ. </a:t>
            </a:r>
          </a:p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ru-RU" sz="1500" smtClean="0">
                <a:solidFill>
                  <a:srgbClr val="FF0000"/>
                </a:solidFill>
              </a:rPr>
              <a:t>9 декабря 2009 года </a:t>
            </a:r>
            <a:r>
              <a:rPr lang="ru-RU" sz="1500" smtClean="0">
                <a:solidFill>
                  <a:schemeClr val="bg1"/>
                </a:solidFill>
              </a:rPr>
              <a:t>— столкновения пучков протонов на рекордной энергии — 2,36 ТэВ.</a:t>
            </a:r>
          </a:p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ru-RU" sz="1500" smtClean="0">
                <a:solidFill>
                  <a:srgbClr val="FF0000"/>
                </a:solidFill>
              </a:rPr>
              <a:t>4 января 2010 года </a:t>
            </a:r>
            <a:r>
              <a:rPr lang="ru-RU" sz="1500" smtClean="0">
                <a:solidFill>
                  <a:schemeClr val="bg1"/>
                </a:solidFill>
              </a:rPr>
              <a:t>- возобновились технические работы на БАК после рождественских каникул.</a:t>
            </a:r>
          </a:p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ru-RU" sz="1500" smtClean="0">
                <a:solidFill>
                  <a:schemeClr val="bg1"/>
                </a:solidFill>
              </a:rPr>
              <a:t>В </a:t>
            </a:r>
            <a:r>
              <a:rPr lang="ru-RU" sz="1500" smtClean="0">
                <a:solidFill>
                  <a:srgbClr val="FF0000"/>
                </a:solidFill>
              </a:rPr>
              <a:t>феврале-марте 2010-го </a:t>
            </a:r>
            <a:r>
              <a:rPr lang="ru-RU" sz="1500" smtClean="0">
                <a:solidFill>
                  <a:schemeClr val="bg1"/>
                </a:solidFill>
              </a:rPr>
              <a:t>года ожидается окончание технических работ, закрытие коллайдера на несколько дней и начало рабочих столкновений вперемешку с тестовыми. Энергия протонов при этом не будет превышать 3.5ТэВ на пучок. В таком режиме коллайдер должен проработать до лета или осени 2011-го года, когда будет закрыт на долговременный ремонт. Ремонт займёт год или более длительное время. После ремонта ожидается повышение энергии протонов до проектной энергии в 7 ТэВ на пучок.</a:t>
            </a:r>
          </a:p>
          <a:p>
            <a:endParaRPr lang="ru-RU" sz="15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0285" cy="2225344"/>
          </a:xfrm>
          <a:ln w="34925"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 АДРОННЫЙ КОЛЛАЙДЕР</a:t>
            </a:r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688" y="2708920"/>
            <a:ext cx="5715000" cy="36957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2"/>
          <p:cNvSpPr>
            <a:spLocks noGrp="1"/>
          </p:cNvSpPr>
          <p:nvPr>
            <p:ph type="body" idx="1"/>
          </p:nvPr>
        </p:nvSpPr>
        <p:spPr>
          <a:xfrm>
            <a:off x="428625" y="142875"/>
            <a:ext cx="8229600" cy="2286000"/>
          </a:xfrm>
        </p:spPr>
        <p:txBody>
          <a:bodyPr/>
          <a:lstStyle/>
          <a:p>
            <a:pPr marL="73025" indent="457200" algn="just"/>
            <a:r>
              <a:rPr lang="ru-RU" sz="2300" smtClean="0">
                <a:solidFill>
                  <a:srgbClr val="FF0000"/>
                </a:solidFill>
              </a:rPr>
              <a:t>Большой адро́нный колла́йдер </a:t>
            </a:r>
            <a:r>
              <a:rPr lang="ru-RU" sz="2300" smtClean="0">
                <a:solidFill>
                  <a:schemeClr val="bg1"/>
                </a:solidFill>
              </a:rPr>
              <a:t>(англ. </a:t>
            </a:r>
            <a:r>
              <a:rPr lang="ru-RU" sz="2300" i="1" smtClean="0">
                <a:solidFill>
                  <a:schemeClr val="bg1"/>
                </a:solidFill>
              </a:rPr>
              <a:t>Large Hadron Collider, LHC</a:t>
            </a:r>
            <a:r>
              <a:rPr lang="ru-RU" sz="2300" smtClean="0">
                <a:solidFill>
                  <a:schemeClr val="bg1"/>
                </a:solidFill>
              </a:rPr>
              <a:t>; сокр. БАК) — самый мощный в мире ускоритель заряженных частиц на встречных пучках, предназначенный для разгона протонов и тяжёлых ионов (ионов свинца) и изучения продуктов их соударений. Коллайдер построен в научно-исследовательском центре Европейского совета ядерных исследований (</a:t>
            </a:r>
            <a:r>
              <a:rPr lang="fr-FR" sz="2300" i="1" smtClean="0">
                <a:solidFill>
                  <a:schemeClr val="bg1"/>
                </a:solidFill>
              </a:rPr>
              <a:t>CERN</a:t>
            </a:r>
            <a:r>
              <a:rPr lang="ru-RU" sz="2300" smtClean="0">
                <a:solidFill>
                  <a:schemeClr val="bg1"/>
                </a:solidFill>
              </a:rPr>
              <a:t>), на границе Швейцарии и Франции, недалеко от Женевы. </a:t>
            </a:r>
          </a:p>
          <a:p>
            <a:pPr marL="73025" indent="457200" algn="just"/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5123" name="Picture 2" descr="C:\Users\Дашулька лапулька\Desktop\ПРЕДМЕТЫ\КСЕ\БАК в картинках\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5"/>
            <a:ext cx="9144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5"/>
          <p:cNvSpPr>
            <a:spLocks noGrp="1"/>
          </p:cNvSpPr>
          <p:nvPr>
            <p:ph sz="quarter" idx="4"/>
          </p:nvPr>
        </p:nvSpPr>
        <p:spPr>
          <a:xfrm>
            <a:off x="3857625" y="1000125"/>
            <a:ext cx="5572125" cy="6054725"/>
          </a:xfrm>
        </p:spPr>
        <p:txBody>
          <a:bodyPr/>
          <a:lstStyle/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ru-RU" i="1" smtClean="0">
                <a:solidFill>
                  <a:srgbClr val="FF0000"/>
                </a:solidFill>
              </a:rPr>
              <a:t>Большим</a:t>
            </a:r>
            <a:r>
              <a:rPr lang="ru-RU" smtClean="0">
                <a:solidFill>
                  <a:schemeClr val="bg1"/>
                </a:solidFill>
              </a:rPr>
              <a:t> назван из-за своих</a:t>
            </a:r>
          </a:p>
          <a:p>
            <a:pPr algn="just">
              <a:buClr>
                <a:srgbClr val="FFFF00"/>
              </a:buCl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размеров: длина основного кольца</a:t>
            </a:r>
          </a:p>
          <a:p>
            <a:pPr algn="just">
              <a:buClr>
                <a:srgbClr val="FFFF00"/>
              </a:buCl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ускорителя составляет 26 659 м; </a:t>
            </a:r>
          </a:p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ru-RU" i="1" smtClean="0">
                <a:solidFill>
                  <a:srgbClr val="FF0000"/>
                </a:solidFill>
              </a:rPr>
              <a:t>адронным</a:t>
            </a:r>
            <a:r>
              <a:rPr lang="ru-RU" smtClean="0">
                <a:solidFill>
                  <a:schemeClr val="bg1"/>
                </a:solidFill>
              </a:rPr>
              <a:t> — из-за того, что он</a:t>
            </a:r>
          </a:p>
          <a:p>
            <a:pPr algn="just">
              <a:buClr>
                <a:srgbClr val="FFFF00"/>
              </a:buCl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ускоряет адроны, то есть частицы,</a:t>
            </a:r>
          </a:p>
          <a:p>
            <a:pPr algn="just">
              <a:buClr>
                <a:srgbClr val="FFFF00"/>
              </a:buCl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состоящие из кварков; </a:t>
            </a:r>
          </a:p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ru-RU" i="1" smtClean="0">
                <a:solidFill>
                  <a:srgbClr val="FF0000"/>
                </a:solidFill>
              </a:rPr>
              <a:t>коллайдером</a:t>
            </a:r>
            <a:r>
              <a:rPr lang="ru-RU" smtClean="0">
                <a:solidFill>
                  <a:schemeClr val="bg1"/>
                </a:solidFill>
              </a:rPr>
              <a:t> (англ. </a:t>
            </a:r>
            <a:r>
              <a:rPr lang="en-US" i="1" smtClean="0">
                <a:solidFill>
                  <a:schemeClr val="bg1"/>
                </a:solidFill>
              </a:rPr>
              <a:t>C</a:t>
            </a:r>
            <a:r>
              <a:rPr lang="ru-RU" i="1" smtClean="0">
                <a:solidFill>
                  <a:schemeClr val="bg1"/>
                </a:solidFill>
              </a:rPr>
              <a:t>ollide - </a:t>
            </a:r>
          </a:p>
          <a:p>
            <a:pPr algn="just">
              <a:buClr>
                <a:srgbClr val="FFFF00"/>
              </a:buCl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сталкиваться) из-за того, что пучки</a:t>
            </a:r>
          </a:p>
          <a:p>
            <a:pPr algn="just">
              <a:buClr>
                <a:srgbClr val="FFFF00"/>
              </a:buCl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частиц ускоряются в противоположных</a:t>
            </a:r>
          </a:p>
          <a:p>
            <a:pPr algn="just">
              <a:buClr>
                <a:srgbClr val="FFFF00"/>
              </a:buCl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направлениях и сталкиваются в</a:t>
            </a:r>
          </a:p>
          <a:p>
            <a:pPr algn="just">
              <a:buClr>
                <a:srgbClr val="FFFF00"/>
              </a:buCl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специальных точках столкновения</a:t>
            </a:r>
          </a:p>
        </p:txBody>
      </p:sp>
      <p:pic>
        <p:nvPicPr>
          <p:cNvPr id="6147" name="Picture 3" descr="C:\Users\Дашулька лапулька\Desktop\ПРЕДМЕТЫ\КСЕ\БАК в картинках\T047577A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57188"/>
            <a:ext cx="3929063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C:\Users\Дашулька лапулька\Desktop\ПРЕДМЕТЫ\КСЕ\БАК в картинках\2123-fotografia-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2875" y="3571875"/>
            <a:ext cx="3905250" cy="292258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142875" y="500063"/>
            <a:ext cx="9001125" cy="6357937"/>
          </a:xfrm>
        </p:spPr>
        <p:txBody>
          <a:bodyPr>
            <a:normAutofit/>
          </a:bodyPr>
          <a:lstStyle/>
          <a:p>
            <a:pPr marL="548640" indent="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Идея  проекта Большого </a:t>
            </a:r>
            <a:r>
              <a:rPr lang="ru-RU" sz="2800" dirty="0" err="1" smtClean="0">
                <a:solidFill>
                  <a:schemeClr val="bg1"/>
                </a:solidFill>
              </a:rPr>
              <a:t>адронного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2800" dirty="0" err="1" smtClean="0">
                <a:solidFill>
                  <a:schemeClr val="bg1"/>
                </a:solidFill>
              </a:rPr>
              <a:t>коллайдера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родилась в  1984 году  и  была официально  одобрена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десятью годами позже. Его строительство началось в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2001  году,  после   окончания   работы  предыдущего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ускорителя  —   Большого    электрон-позитронного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err="1" smtClean="0">
                <a:solidFill>
                  <a:schemeClr val="bg1"/>
                </a:solidFill>
              </a:rPr>
              <a:t>коллайдера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171" name="Picture 2" descr="C:\Users\Дашулька лапулька\Desktop\ПРЕДМЕТЫ\КСЕ\БАК в картинках\d28caf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3214688"/>
            <a:ext cx="55721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943724" cy="581036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Поставленные задачи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928688"/>
            <a:ext cx="8786812" cy="5786437"/>
          </a:xfrm>
        </p:spPr>
        <p:txBody>
          <a:bodyPr>
            <a:normAutofit fontScale="92500"/>
          </a:bodyPr>
          <a:lstStyle/>
          <a:p>
            <a:pPr indent="457200" algn="just" fontAlgn="auto">
              <a:lnSpc>
                <a:spcPct val="150000"/>
              </a:lnSpc>
              <a:spcAft>
                <a:spcPts val="0"/>
              </a:spcAft>
              <a:buClr>
                <a:srgbClr val="FFFF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bg1"/>
                </a:solidFill>
              </a:rPr>
              <a:t>Одна из главных задач БАК – экспериментальное доказательство     существования      бозона    </a:t>
            </a:r>
            <a:r>
              <a:rPr lang="ru-RU" dirty="0" err="1" smtClean="0">
                <a:solidFill>
                  <a:schemeClr val="bg1"/>
                </a:solidFill>
              </a:rPr>
              <a:t>Хиггса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хиггсовского</a:t>
            </a:r>
            <a:r>
              <a:rPr lang="ru-RU" dirty="0" smtClean="0">
                <a:solidFill>
                  <a:schemeClr val="bg1"/>
                </a:solidFill>
              </a:rPr>
              <a:t> механизма нарушения </a:t>
            </a:r>
            <a:r>
              <a:rPr lang="ru-RU" dirty="0" err="1" smtClean="0">
                <a:solidFill>
                  <a:schemeClr val="bg1"/>
                </a:solidFill>
              </a:rPr>
              <a:t>электрослабой</a:t>
            </a:r>
            <a:r>
              <a:rPr lang="ru-RU" dirty="0" smtClean="0">
                <a:solidFill>
                  <a:schemeClr val="bg1"/>
                </a:solidFill>
              </a:rPr>
              <a:t> симметрии. Изучение этого механизма, возможно, натолкнет физиков на новую теорию нашего мира, более глубокую, чем Стандартная модель;                                </a:t>
            </a:r>
          </a:p>
          <a:p>
            <a:pPr indent="457200" algn="just" fontAlgn="auto">
              <a:lnSpc>
                <a:spcPct val="150000"/>
              </a:lnSpc>
              <a:spcAft>
                <a:spcPts val="0"/>
              </a:spcAft>
              <a:buClr>
                <a:srgbClr val="FFFF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bg1"/>
                </a:solidFill>
              </a:rPr>
              <a:t>Изучение  </a:t>
            </a:r>
            <a:r>
              <a:rPr lang="ru-RU" dirty="0" err="1" smtClean="0">
                <a:solidFill>
                  <a:schemeClr val="bg1"/>
                </a:solidFill>
              </a:rPr>
              <a:t>топ-кварков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indent="457200" algn="just" fontAlgn="auto">
              <a:lnSpc>
                <a:spcPct val="150000"/>
              </a:lnSpc>
              <a:spcAft>
                <a:spcPts val="0"/>
              </a:spcAft>
              <a:buClr>
                <a:srgbClr val="FFFF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bg1"/>
                </a:solidFill>
              </a:rPr>
              <a:t>Изучение   </a:t>
            </a:r>
            <a:r>
              <a:rPr lang="ru-RU" dirty="0" err="1" smtClean="0">
                <a:solidFill>
                  <a:schemeClr val="bg1"/>
                </a:solidFill>
              </a:rPr>
              <a:t>кварк-глюонной</a:t>
            </a:r>
            <a:r>
              <a:rPr lang="ru-RU" dirty="0" smtClean="0">
                <a:solidFill>
                  <a:schemeClr val="bg1"/>
                </a:solidFill>
              </a:rPr>
              <a:t>  плазмы;</a:t>
            </a:r>
          </a:p>
          <a:p>
            <a:pPr indent="457200" fontAlgn="auto">
              <a:lnSpc>
                <a:spcPct val="150000"/>
              </a:lnSpc>
              <a:spcAft>
                <a:spcPts val="0"/>
              </a:spcAft>
              <a:buClr>
                <a:srgbClr val="FFFF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bg1"/>
                </a:solidFill>
              </a:rPr>
              <a:t>Изучение   </a:t>
            </a:r>
            <a:r>
              <a:rPr lang="ru-RU" dirty="0" err="1" smtClean="0">
                <a:solidFill>
                  <a:schemeClr val="bg1"/>
                </a:solidFill>
              </a:rPr>
              <a:t>фотон-адронных</a:t>
            </a:r>
            <a:r>
              <a:rPr lang="ru-RU" dirty="0" smtClean="0">
                <a:solidFill>
                  <a:schemeClr val="bg1"/>
                </a:solidFill>
              </a:rPr>
              <a:t>   и  фотон-                                                                          фотонных столкновений;</a:t>
            </a:r>
          </a:p>
          <a:p>
            <a:pPr indent="457200" algn="just" fontAlgn="auto">
              <a:lnSpc>
                <a:spcPct val="150000"/>
              </a:lnSpc>
              <a:spcAft>
                <a:spcPts val="0"/>
              </a:spcAft>
              <a:buClr>
                <a:srgbClr val="FFFF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bg1"/>
                </a:solidFill>
              </a:rPr>
              <a:t>Проверка   экзотических   теорий;</a:t>
            </a:r>
          </a:p>
          <a:p>
            <a:pPr indent="457200" fontAlgn="auto">
              <a:lnSpc>
                <a:spcPct val="150000"/>
              </a:lnSpc>
              <a:spcAft>
                <a:spcPts val="0"/>
              </a:spcAft>
              <a:buClr>
                <a:srgbClr val="FFFF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bg1"/>
                </a:solidFill>
              </a:rPr>
              <a:t>При  помощи  БАК  физики  надеются                                                                     лучше понять, что представляла из себя Вселенная                                                                  в    первые    мгновения    после    Большого   Взрыва.</a:t>
            </a:r>
          </a:p>
          <a:p>
            <a:pPr indent="457200" algn="just" fontAlgn="auto">
              <a:lnSpc>
                <a:spcPct val="150000"/>
              </a:lnSpc>
              <a:spcAft>
                <a:spcPts val="0"/>
              </a:spcAft>
              <a:buClr>
                <a:srgbClr val="FFFF00"/>
              </a:buClr>
              <a:buSzPct val="100000"/>
              <a:buFont typeface="Wingdings 2"/>
              <a:buNone/>
              <a:defRPr/>
            </a:pPr>
            <a:endParaRPr lang="ru-RU" b="1" dirty="0" smtClean="0"/>
          </a:p>
          <a:p>
            <a:pPr indent="457200" algn="just" fontAlgn="auto">
              <a:spcAft>
                <a:spcPts val="0"/>
              </a:spcAft>
              <a:buClr>
                <a:srgbClr val="FFFF00"/>
              </a:buClr>
              <a:buSzPct val="100000"/>
              <a:buFont typeface="Wingdings 2"/>
              <a:buNone/>
              <a:defRPr/>
            </a:pPr>
            <a:endParaRPr lang="ru-RU" b="1" dirty="0" smtClean="0"/>
          </a:p>
          <a:p>
            <a:pPr indent="457200" algn="just" fontAlgn="auto">
              <a:spcAft>
                <a:spcPts val="0"/>
              </a:spcAft>
              <a:buClr>
                <a:srgbClr val="FFFF00"/>
              </a:buClr>
              <a:buSzPct val="100000"/>
              <a:buFont typeface="Wingdings" pitchFamily="2" charset="2"/>
              <a:buChar char="Ø"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7804">
            <a:off x="4918075" y="3475038"/>
            <a:ext cx="3770313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9219" name="Picture 2" descr="C:\Users\Дашулька лапулька\Desktop\ПРЕДМЕТЫ\КСЕ\БАК в картинках\1511343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58138" cy="604822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Технические характеристики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357188" y="785813"/>
            <a:ext cx="8401050" cy="5446712"/>
          </a:xfrm>
        </p:spPr>
        <p:txBody>
          <a:bodyPr/>
          <a:lstStyle/>
          <a:p>
            <a:pPr marL="73025" indent="457200" algn="just"/>
            <a:r>
              <a:rPr lang="ru-RU" smtClean="0">
                <a:solidFill>
                  <a:schemeClr val="bg1"/>
                </a:solidFill>
              </a:rPr>
              <a:t>Ускоритель расположен в том же туннеле, который прежде занимал Большой электрон-позитронный коллайдер. Глубина залегания туннеля — от 50 до 175 метров, причём кольцо туннеля наклонено примерно на 1,4 % относительно поверхности земли. </a:t>
            </a:r>
          </a:p>
          <a:p>
            <a:pPr marL="73025" indent="457200" algn="just"/>
            <a:r>
              <a:rPr lang="ru-RU" smtClean="0">
                <a:solidFill>
                  <a:schemeClr val="bg1"/>
                </a:solidFill>
              </a:rPr>
              <a:t>В ускорителе предполагается сталкивать протоны с суммарной энергией 14 ТэВ (14·10</a:t>
            </a:r>
            <a:r>
              <a:rPr lang="ru-RU" baseline="30000" smtClean="0">
                <a:solidFill>
                  <a:schemeClr val="bg1"/>
                </a:solidFill>
              </a:rPr>
              <a:t>12</a:t>
            </a:r>
            <a:r>
              <a:rPr lang="ru-RU" smtClean="0">
                <a:solidFill>
                  <a:schemeClr val="bg1"/>
                </a:solidFill>
              </a:rPr>
              <a:t> электронвольт) в системе центра масс налетающих частиц, а также ядра свинца с энергией 5,5 ГэВ (5,5·10</a:t>
            </a:r>
            <a:r>
              <a:rPr lang="ru-RU" baseline="30000" smtClean="0">
                <a:solidFill>
                  <a:schemeClr val="bg1"/>
                </a:solidFill>
              </a:rPr>
              <a:t>9</a:t>
            </a:r>
            <a:r>
              <a:rPr lang="ru-RU" smtClean="0">
                <a:solidFill>
                  <a:schemeClr val="bg1"/>
                </a:solidFill>
              </a:rPr>
              <a:t> электронвольт) на каждую пару сталкивающихся нуклонов.</a:t>
            </a:r>
          </a:p>
        </p:txBody>
      </p:sp>
      <p:pic>
        <p:nvPicPr>
          <p:cNvPr id="10244" name="Picture 2" descr="C:\Users\Дашулька лапулька\Desktop\ПРЕДМЕТЫ\КСЕ\БАК в картинках\Large-Hadron-Collid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3143250"/>
            <a:ext cx="8543925" cy="3286125"/>
          </a:xfrm>
        </p:spPr>
        <p:txBody>
          <a:bodyPr>
            <a:normAutofit fontScale="25000" lnSpcReduction="20000"/>
          </a:bodyPr>
          <a:lstStyle/>
          <a:p>
            <a:pPr indent="45720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8000" kern="1300" spc="50" dirty="0" smtClean="0">
              <a:solidFill>
                <a:schemeClr val="bg1"/>
              </a:solidFill>
            </a:endParaRPr>
          </a:p>
          <a:p>
            <a:pPr indent="457200" algn="just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000" kern="1300" dirty="0" smtClean="0">
                <a:solidFill>
                  <a:schemeClr val="bg1"/>
                </a:solidFill>
              </a:rPr>
              <a:t>Траектория протонов </a:t>
            </a:r>
            <a:r>
              <a:rPr lang="ru-RU" sz="8000" kern="1300" dirty="0" err="1" smtClean="0">
                <a:solidFill>
                  <a:schemeClr val="bg1"/>
                </a:solidFill>
              </a:rPr>
              <a:t>p</a:t>
            </a:r>
            <a:r>
              <a:rPr lang="ru-RU" sz="8000" kern="1300" dirty="0" smtClean="0">
                <a:solidFill>
                  <a:schemeClr val="bg1"/>
                </a:solidFill>
              </a:rPr>
              <a:t> (и тяжёлых ионов свинца </a:t>
            </a:r>
            <a:r>
              <a:rPr lang="ru-RU" sz="8000" kern="1300" dirty="0" err="1" smtClean="0">
                <a:solidFill>
                  <a:schemeClr val="bg1"/>
                </a:solidFill>
              </a:rPr>
              <a:t>Pb</a:t>
            </a:r>
            <a:r>
              <a:rPr lang="ru-RU" sz="8000" kern="1300" dirty="0" smtClean="0">
                <a:solidFill>
                  <a:schemeClr val="bg1"/>
                </a:solidFill>
              </a:rPr>
              <a:t>) начинается в линейных ускорителях (в точках </a:t>
            </a:r>
            <a:r>
              <a:rPr lang="ru-RU" sz="8000" kern="1300" dirty="0" err="1" smtClean="0">
                <a:solidFill>
                  <a:schemeClr val="bg1"/>
                </a:solidFill>
              </a:rPr>
              <a:t>p</a:t>
            </a:r>
            <a:r>
              <a:rPr lang="ru-RU" sz="8000" kern="1300" dirty="0" smtClean="0">
                <a:solidFill>
                  <a:schemeClr val="bg1"/>
                </a:solidFill>
              </a:rPr>
              <a:t> и </a:t>
            </a:r>
            <a:r>
              <a:rPr lang="ru-RU" sz="8000" kern="1300" dirty="0" err="1" smtClean="0">
                <a:solidFill>
                  <a:schemeClr val="bg1"/>
                </a:solidFill>
              </a:rPr>
              <a:t>Pb</a:t>
            </a:r>
            <a:r>
              <a:rPr lang="ru-RU" sz="8000" kern="1300" dirty="0" smtClean="0">
                <a:solidFill>
                  <a:schemeClr val="bg1"/>
                </a:solidFill>
              </a:rPr>
              <a:t>, соответственно). Затем частицы попадают в бустер протонного синхротрона (PS), через него — в протонный </a:t>
            </a:r>
            <a:r>
              <a:rPr lang="ru-RU" sz="8000" kern="1300" dirty="0" err="1" smtClean="0">
                <a:solidFill>
                  <a:schemeClr val="bg1"/>
                </a:solidFill>
              </a:rPr>
              <a:t>суперсинхротрон</a:t>
            </a:r>
            <a:r>
              <a:rPr lang="ru-RU" sz="8000" kern="1300" dirty="0" smtClean="0">
                <a:solidFill>
                  <a:schemeClr val="bg1"/>
                </a:solidFill>
              </a:rPr>
              <a:t> (SPS) и, наконец, непосредственно в туннель БАК. </a:t>
            </a:r>
          </a:p>
          <a:p>
            <a:pPr indent="457200" algn="just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000" kern="1300" dirty="0" smtClean="0">
                <a:solidFill>
                  <a:schemeClr val="bg1"/>
                </a:solidFill>
              </a:rPr>
              <a:t>Пучки частиц движутся в противоположных направлениях в изолированных трубах, находящихся в сверхвысоком вакууме. По мере движения в </a:t>
            </a:r>
            <a:r>
              <a:rPr lang="ru-RU" sz="8000" kern="1300" dirty="0" err="1" smtClean="0">
                <a:solidFill>
                  <a:schemeClr val="bg1"/>
                </a:solidFill>
              </a:rPr>
              <a:t>коллайдере</a:t>
            </a:r>
            <a:r>
              <a:rPr lang="ru-RU" sz="8000" kern="1300" dirty="0" smtClean="0">
                <a:solidFill>
                  <a:schemeClr val="bg1"/>
                </a:solidFill>
              </a:rPr>
              <a:t> они наращивают свою энергию и скорость, и когда последняя достигает почти значения скорости света, происходит столкновение. </a:t>
            </a:r>
          </a:p>
          <a:p>
            <a:pPr indent="457200" algn="just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5500" dirty="0" smtClean="0">
              <a:solidFill>
                <a:schemeClr val="bg1"/>
              </a:solidFill>
            </a:endParaRPr>
          </a:p>
          <a:p>
            <a:pPr indent="457200" algn="just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500" dirty="0" smtClean="0">
                <a:solidFill>
                  <a:schemeClr val="bg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1267" name="Рисунок 6"/>
          <p:cNvPicPr>
            <a:picLocks noChangeAspect="1" noChangeArrowheads="1"/>
          </p:cNvPicPr>
          <p:nvPr/>
        </p:nvPicPr>
        <p:blipFill>
          <a:blip r:embed="rId3" cstate="print"/>
          <a:srcRect l="10918" t="34016" r="36234" b="7559"/>
          <a:stretch>
            <a:fillRect/>
          </a:stretch>
        </p:blipFill>
        <p:spPr bwMode="auto">
          <a:xfrm>
            <a:off x="214313" y="214313"/>
            <a:ext cx="8715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1467</TotalTime>
  <Words>926</Words>
  <Application>Microsoft Office PowerPoint</Application>
  <PresentationFormat>Экран (4:3)</PresentationFormat>
  <Paragraphs>87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БОЛЬШОЙ АДРОННЫЙ КОЛЛАЙДЕР</vt:lpstr>
      <vt:lpstr>Слайд 3</vt:lpstr>
      <vt:lpstr>Слайд 4</vt:lpstr>
      <vt:lpstr>Слайд 5</vt:lpstr>
      <vt:lpstr>Поставленные задачи</vt:lpstr>
      <vt:lpstr>   </vt:lpstr>
      <vt:lpstr>Технические характеристики</vt:lpstr>
      <vt:lpstr>Слайд 9</vt:lpstr>
      <vt:lpstr>Слайд 10</vt:lpstr>
      <vt:lpstr>Детекторы</vt:lpstr>
      <vt:lpstr>Детектор ATLAS (A Toroidal LHC ApparatuS) предназначен для поиска новых неизвестных частиц, которые могут подсказать ученым пути поиска "новой физики", отличной от Стандартной модели.</vt:lpstr>
      <vt:lpstr>Слайд 13</vt:lpstr>
      <vt:lpstr>Детектор CMS (Compact Muon Solenoid) предназначен для получения бозона Хиггса и исследования темной материи. </vt:lpstr>
      <vt:lpstr>Слайд 15</vt:lpstr>
      <vt:lpstr>Слайд 16</vt:lpstr>
      <vt:lpstr>Слайд 17</vt:lpstr>
      <vt:lpstr>Испытания и  эксплуатация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Дашулька лапулька</dc:creator>
  <cp:lastModifiedBy>Admin</cp:lastModifiedBy>
  <cp:revision>154</cp:revision>
  <dcterms:created xsi:type="dcterms:W3CDTF">2010-02-12T16:10:21Z</dcterms:created>
  <dcterms:modified xsi:type="dcterms:W3CDTF">2015-03-29T15:33:05Z</dcterms:modified>
</cp:coreProperties>
</file>