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63" r:id="rId3"/>
    <p:sldId id="257" r:id="rId4"/>
    <p:sldId id="269" r:id="rId5"/>
    <p:sldId id="270" r:id="rId6"/>
    <p:sldId id="271" r:id="rId7"/>
    <p:sldId id="272" r:id="rId8"/>
    <p:sldId id="282" r:id="rId9"/>
    <p:sldId id="258" r:id="rId10"/>
    <p:sldId id="274" r:id="rId11"/>
    <p:sldId id="275" r:id="rId12"/>
    <p:sldId id="285" r:id="rId13"/>
    <p:sldId id="276" r:id="rId14"/>
    <p:sldId id="277" r:id="rId15"/>
    <p:sldId id="278" r:id="rId16"/>
    <p:sldId id="259" r:id="rId17"/>
    <p:sldId id="283" r:id="rId18"/>
    <p:sldId id="260" r:id="rId19"/>
    <p:sldId id="284" r:id="rId20"/>
    <p:sldId id="279" r:id="rId21"/>
    <p:sldId id="280" r:id="rId22"/>
    <p:sldId id="268" r:id="rId23"/>
    <p:sldId id="265" r:id="rId24"/>
    <p:sldId id="26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66FFFF"/>
    <a:srgbClr val="0066FF"/>
    <a:srgbClr val="FF00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3030" autoAdjust="0"/>
    <p:restoredTop sz="94660"/>
  </p:normalViewPr>
  <p:slideViewPr>
    <p:cSldViewPr>
      <p:cViewPr varScale="1">
        <p:scale>
          <a:sx n="78" d="100"/>
          <a:sy n="78" d="100"/>
        </p:scale>
        <p:origin x="-133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193C19F-D9C3-4A1F-A218-D7890384A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231B7-A5E2-44EB-A8AE-BC329CE56A18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3CA699-077E-4347-8D6B-0B429D65C4B2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57CF7-3364-454C-9140-C6472EE44D2B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7AD46A-7AAF-41A8-85B7-81F1E9D75B48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B1D24-CC32-4E5F-97C8-F28D9C0026EC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814982-71C8-4C35-93BE-C656159930CA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444D83-8D26-4A81-9727-9C8A564E5C88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FE5FD2-904B-4584-B680-9472F38FC210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5F6A09-8321-4097-B979-BB7D63730750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DD5C7C-68F9-4870-8261-DB0C6F26B77E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0CE9BA-DABD-488B-8877-3D038B278A99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3DDFA3-1F7B-4AA8-AEE8-3D414D521DE6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AE881B-708F-49DB-A87E-2B5721284E8D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49AB9C-69C6-4E9E-82DC-F0C8AB642724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2C119C-674E-4665-A1A2-C5C5AA1CBC88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E651AF-24F6-4B40-880F-5B464B6E8A1E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F9F13B-20A1-4353-865C-70D7B82D2CE8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9DCAD9-E237-4D00-87E4-E96463464344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578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578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C6036-3742-4F1B-8928-A633975B9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B7561-18F0-42AF-9749-5F86F2E7C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57677-7F45-49BF-B4D1-A5B0C4C66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AAD50-603C-4641-A297-943F187C3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D3330-8D0A-467F-8586-D82B8FDCD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CDD1C-4146-4C73-97E8-915D20864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56878-0F26-410F-B086-B25EC1206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11F8-C80A-4532-8430-89A56E4C3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09C9B-B1D2-4BE1-8053-20E884F81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A70BA-E668-4496-A7A4-50FDEABFB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27D77-1EC3-4144-9236-1A5E6EBD1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6B29A-2E9E-416A-8D0C-7DD028DE4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84046-B2C6-409E-8B6D-BE126DBA8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92028-54BC-4E95-A270-250090587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C94D7B2-299E-471F-BD7D-B25A2052C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475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75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76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76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476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476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47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7" r:id="rId2"/>
    <p:sldLayoutId id="2147483726" r:id="rId3"/>
    <p:sldLayoutId id="2147483725" r:id="rId4"/>
    <p:sldLayoutId id="2147483724" r:id="rId5"/>
    <p:sldLayoutId id="2147483723" r:id="rId6"/>
    <p:sldLayoutId id="2147483722" r:id="rId7"/>
    <p:sldLayoutId id="2147483721" r:id="rId8"/>
    <p:sldLayoutId id="2147483720" r:id="rId9"/>
    <p:sldLayoutId id="2147483719" r:id="rId10"/>
    <p:sldLayoutId id="2147483718" r:id="rId11"/>
    <p:sldLayoutId id="2147483717" r:id="rId12"/>
    <p:sldLayoutId id="2147483716" r:id="rId13"/>
    <p:sldLayoutId id="2147483715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&#1054;&#1057;&#1042;&#1054;&#1045;&#1053;&#1048;&#1045;%20&#1050;&#1054;&#1057;&#1052;&#1054;&#1057;&#1040;\&#1044;&#1080;&#1044;&#1102;&#1051;-&#1050;&#1072;&#1084;&#1077;&#1090;&#1099;%20&#1093;&#1074;&#1086;&#1089;&#1090;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&#1054;&#1057;&#1042;&#1054;&#1045;&#1053;&#1048;&#1045;%20&#1050;&#1054;&#1057;&#1052;&#1054;&#1057;&#1040;\gagarin.avi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C:\&#1054;&#1057;&#1042;&#1054;&#1045;&#1053;&#1048;&#1045;%20&#1050;&#1054;&#1057;&#1052;&#1054;&#1057;&#1040;\spaceman.av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&#1054;&#1057;&#1042;&#1054;&#1045;&#1053;&#1048;&#1045;%20&#1050;&#1054;&#1057;&#1052;&#1054;&#1057;&#1040;\&#1044;&#1080;&#1044;&#1102;&#1051;-&#1050;&#1072;&#1084;&#1077;&#1090;&#1099;%20&#1093;&#1074;&#1086;&#1089;&#1090;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47621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20503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0" smtClean="0">
                <a:solidFill>
                  <a:srgbClr val="66FF33"/>
                </a:solidFill>
                <a:latin typeface="Times New Roman" pitchFamily="18" charset="0"/>
              </a:rPr>
              <a:t>Мировая </a:t>
            </a:r>
            <a:br>
              <a:rPr lang="ru-RU" sz="7200" b="0" smtClean="0">
                <a:solidFill>
                  <a:srgbClr val="66FF33"/>
                </a:solidFill>
                <a:latin typeface="Times New Roman" pitchFamily="18" charset="0"/>
              </a:rPr>
            </a:br>
            <a:r>
              <a:rPr lang="ru-RU" sz="7200" b="0" smtClean="0">
                <a:solidFill>
                  <a:srgbClr val="66FF33"/>
                </a:solidFill>
                <a:latin typeface="Times New Roman" pitchFamily="18" charset="0"/>
              </a:rPr>
              <a:t>история освоения </a:t>
            </a:r>
            <a:br>
              <a:rPr lang="ru-RU" sz="7200" b="0" smtClean="0">
                <a:solidFill>
                  <a:srgbClr val="66FF33"/>
                </a:solidFill>
                <a:latin typeface="Times New Roman" pitchFamily="18" charset="0"/>
              </a:rPr>
            </a:br>
            <a:r>
              <a:rPr lang="ru-RU" sz="7200" b="0" smtClean="0">
                <a:solidFill>
                  <a:srgbClr val="66FF33"/>
                </a:solidFill>
                <a:latin typeface="Times New Roman" pitchFamily="18" charset="0"/>
              </a:rPr>
              <a:t>космоса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827088" y="25654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 b="1" i="1" dirty="0">
                <a:solidFill>
                  <a:srgbClr val="66FF33"/>
                </a:solidFill>
                <a:latin typeface="Arial" charset="0"/>
              </a:rPr>
              <a:t>План</a:t>
            </a:r>
            <a:br>
              <a:rPr lang="ru-RU" sz="4000" b="1" i="1" dirty="0">
                <a:solidFill>
                  <a:srgbClr val="66FF33"/>
                </a:solidFill>
                <a:latin typeface="Arial" charset="0"/>
              </a:rPr>
            </a:br>
            <a:r>
              <a:rPr lang="ru-RU" sz="4000" b="1" i="1" dirty="0">
                <a:solidFill>
                  <a:srgbClr val="66FF33"/>
                </a:solidFill>
                <a:latin typeface="Arial" charset="0"/>
              </a:rPr>
              <a:t/>
            </a:r>
            <a:br>
              <a:rPr lang="ru-RU" sz="4000" b="1" i="1" dirty="0">
                <a:solidFill>
                  <a:srgbClr val="66FF33"/>
                </a:solidFill>
                <a:latin typeface="Arial" charset="0"/>
              </a:rPr>
            </a:br>
            <a:r>
              <a:rPr lang="ru-RU" sz="4000" b="1" i="1" dirty="0">
                <a:solidFill>
                  <a:srgbClr val="66FF33"/>
                </a:solidFill>
                <a:latin typeface="Arial" charset="0"/>
              </a:rPr>
              <a:t>1 Введение</a:t>
            </a:r>
            <a:br>
              <a:rPr lang="ru-RU" sz="4000" b="1" i="1" dirty="0">
                <a:solidFill>
                  <a:srgbClr val="66FF33"/>
                </a:solidFill>
                <a:latin typeface="Arial" charset="0"/>
              </a:rPr>
            </a:br>
            <a:r>
              <a:rPr lang="ru-RU" sz="4000" b="1" i="1" dirty="0">
                <a:solidFill>
                  <a:srgbClr val="66FF33"/>
                </a:solidFill>
                <a:latin typeface="Arial" charset="0"/>
              </a:rPr>
              <a:t>2 Важнейшие этапы освоения космоса</a:t>
            </a:r>
            <a:br>
              <a:rPr lang="ru-RU" sz="4000" b="1" i="1" dirty="0">
                <a:solidFill>
                  <a:srgbClr val="66FF33"/>
                </a:solidFill>
                <a:latin typeface="Arial" charset="0"/>
              </a:rPr>
            </a:br>
            <a:r>
              <a:rPr lang="ru-RU" sz="4000" b="1" i="1" dirty="0">
                <a:solidFill>
                  <a:srgbClr val="66FF33"/>
                </a:solidFill>
                <a:latin typeface="Arial" charset="0"/>
              </a:rPr>
              <a:t>3 Космические агентства</a:t>
            </a:r>
            <a:br>
              <a:rPr lang="ru-RU" sz="4000" b="1" i="1" dirty="0">
                <a:solidFill>
                  <a:srgbClr val="66FF33"/>
                </a:solidFill>
                <a:latin typeface="Arial" charset="0"/>
              </a:rPr>
            </a:br>
            <a:r>
              <a:rPr lang="en-US" sz="4000" b="1" i="1" dirty="0">
                <a:solidFill>
                  <a:srgbClr val="66FF33"/>
                </a:solidFill>
                <a:latin typeface="Arial" charset="0"/>
              </a:rPr>
              <a:t>4</a:t>
            </a:r>
            <a:r>
              <a:rPr lang="ru-RU" sz="4000" b="1" i="1" dirty="0">
                <a:solidFill>
                  <a:srgbClr val="66FF33"/>
                </a:solidFill>
                <a:latin typeface="Arial" charset="0"/>
              </a:rPr>
              <a:t> Ракеты-носители</a:t>
            </a:r>
            <a:br>
              <a:rPr lang="ru-RU" sz="4000" b="1" i="1" dirty="0">
                <a:solidFill>
                  <a:srgbClr val="66FF33"/>
                </a:solidFill>
                <a:latin typeface="Arial" charset="0"/>
              </a:rPr>
            </a:br>
            <a:r>
              <a:rPr lang="en-US" sz="4000" b="1" i="1" dirty="0">
                <a:solidFill>
                  <a:srgbClr val="66FF33"/>
                </a:solidFill>
                <a:latin typeface="Arial" charset="0"/>
              </a:rPr>
              <a:t>5</a:t>
            </a:r>
            <a:r>
              <a:rPr lang="ru-RU" sz="4000" b="1" i="1" dirty="0">
                <a:solidFill>
                  <a:srgbClr val="66FF33"/>
                </a:solidFill>
                <a:latin typeface="Arial" charset="0"/>
              </a:rPr>
              <a:t> Вывод</a:t>
            </a:r>
            <a:br>
              <a:rPr lang="ru-RU" sz="4000" b="1" i="1" dirty="0">
                <a:solidFill>
                  <a:srgbClr val="66FF33"/>
                </a:solidFill>
                <a:latin typeface="Arial" charset="0"/>
              </a:rPr>
            </a:br>
            <a:r>
              <a:rPr lang="en-US" sz="4000" b="1" i="1" dirty="0">
                <a:solidFill>
                  <a:srgbClr val="66FF33"/>
                </a:solidFill>
                <a:latin typeface="Arial" charset="0"/>
              </a:rPr>
              <a:t>6</a:t>
            </a:r>
            <a:r>
              <a:rPr lang="ru-RU" sz="4000" b="1" i="1" dirty="0">
                <a:solidFill>
                  <a:srgbClr val="66FF33"/>
                </a:solidFill>
                <a:latin typeface="Arial" charset="0"/>
              </a:rPr>
              <a:t> Ссылки</a:t>
            </a:r>
          </a:p>
        </p:txBody>
      </p:sp>
      <p:pic>
        <p:nvPicPr>
          <p:cNvPr id="2057" name="ДиДюЛ-Каметы хвост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55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155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xit" presetSubtype="1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7900"/>
                            </p:stCondLst>
                            <p:childTnLst>
                              <p:par>
                                <p:cTn id="34" presetID="2" presetClass="exit" presetSubtype="1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  <p:bldLst>
      <p:bldP spid="2050" grpId="0"/>
      <p:bldP spid="2050" grpId="1"/>
      <p:bldP spid="2056" grpId="0"/>
      <p:bldP spid="205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188913"/>
            <a:ext cx="4643437" cy="64801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latin typeface="Times New Roman" pitchFamily="18" charset="0"/>
              </a:rPr>
              <a:t>12.04.1961.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latin typeface="Times New Roman" pitchFamily="18" charset="0"/>
              </a:rPr>
              <a:t> В 6:07 с космодрома Байконур стартовала ракета-носитель 8К72, впоследствии названная РН "Восток",  которая вывела на околоземную орбиту советский космический корабль "Восток" 3КА №3. Впервые в мире космический корабль с человеком на борту ворвался в просторы Вселенной. </a:t>
            </a:r>
          </a:p>
        </p:txBody>
      </p:sp>
      <p:pic>
        <p:nvPicPr>
          <p:cNvPr id="94214" name="Picture 6" descr="1637113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4681538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5" name="Picture 7" descr="gagari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789363"/>
            <a:ext cx="3414712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3492500" y="0"/>
            <a:ext cx="5651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Корабль пилотировал советский космонавт Юрий Алексеевич Гагарин. (1936-1968)-летчик-космонавт СССР, полковник, Герой Советского Союза. Окончил Военно-воздушную инженерную академию им. Н.Е.Жуковского.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12 апреля 1961 г. впервые в истории человечества совершил полет в космос на космическом корабле "Восток".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Участвовал в обучении и тренировке экипажей космонавтов. Почетный член Международной академии астронавтики. Погиб во время тренировочного полета на самолете. Именем Гагарина назван кратер на обратной стороне Луны. </a:t>
            </a:r>
          </a:p>
        </p:txBody>
      </p:sp>
      <p:pic>
        <p:nvPicPr>
          <p:cNvPr id="96263" name="Picture 7" descr="40792648_1236628510_gagarin_ska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10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4" name="Picture 8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924175"/>
            <a:ext cx="3116262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gagarin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620713"/>
            <a:ext cx="8569325" cy="6049962"/>
          </a:xfr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68" fill="hold"/>
                                        <p:tgtEl>
                                          <p:spTgt spid="1167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674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67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67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74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207375" cy="55895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smtClean="0"/>
              <a:t>Для длительной работы в космосе используют станции «Салют» и «Мир». Размеры их таковы, что внутри могут длительное время жить и работать несколько космонавтов. Они ведут научные исследования не только внутри космического корабля, но и в открытом космосе. Связь станций с Землей осуществляется космическими кораблями типа «Союз».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755650" y="188913"/>
            <a:ext cx="75596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6600" b="1">
                <a:solidFill>
                  <a:srgbClr val="FFFF00"/>
                </a:solidFill>
              </a:rPr>
              <a:t>«Леонов в космосе»</a:t>
            </a: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4" name="spaceman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260350"/>
            <a:ext cx="8424863" cy="6318250"/>
          </a:xfr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34" fill="hold"/>
                                        <p:tgtEl>
                                          <p:spTgt spid="10138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138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1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1384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BT00139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95738" y="0"/>
            <a:ext cx="5148262" cy="6597650"/>
          </a:xfrm>
          <a:noFill/>
        </p:spPr>
      </p:pic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481513"/>
            <a:ext cx="9144000" cy="2376487"/>
          </a:xfrm>
          <a:solidFill>
            <a:schemeClr val="accent1"/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chemeClr val="bg2"/>
                </a:solidFill>
                <a:latin typeface="Tahoma" pitchFamily="34" charset="0"/>
              </a:rPr>
              <a:t>Космические аппараты исследуют не только Землю, но и её естественный спутник – Луну. Много интересного рассказали о ней запущенные в СССР луноходы, управляемые с Земли. </a:t>
            </a:r>
          </a:p>
        </p:txBody>
      </p:sp>
      <p:pic>
        <p:nvPicPr>
          <p:cNvPr id="103429" name="Picture 5" descr="moon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3561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ДиДюЛ-Каметы хвост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34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5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3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4868863"/>
            <a:ext cx="9144000" cy="1920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2"/>
                </a:solidFill>
                <a:latin typeface="Times New Roman" pitchFamily="18" charset="0"/>
              </a:rPr>
              <a:t>Одно из самых выдающихся свершений в области космонавтики — высадка человека на Луну </a:t>
            </a:r>
          </a:p>
          <a:p>
            <a:pPr algn="ctr"/>
            <a:r>
              <a:rPr lang="ru-RU" sz="2000" b="1">
                <a:solidFill>
                  <a:schemeClr val="bg2"/>
                </a:solidFill>
                <a:latin typeface="Times New Roman" pitchFamily="18" charset="0"/>
              </a:rPr>
              <a:t>21 июля 1969 года. Американский астронавт Нил Армстронг сделал первый шаг по поверхности естественного спутника Земли со словами: — "Это маленький шаг для одного человека, но огромный скачок для всего человечества".</a:t>
            </a: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019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0" y="5118100"/>
            <a:ext cx="9144000" cy="1739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2"/>
                </a:solidFill>
                <a:latin typeface="Times New Roman" pitchFamily="18" charset="0"/>
              </a:rPr>
              <a:t>Нил Олден Армстронг (англ. Neil Alden Armstrong; родился  5 августа 1930 в городке Уапаконета (шт. Огайо). Был участником корейской войны — начиная с 1950 г. совершил 78 боевых вылетов на истребителе Grumman F9F Panther. Получил Авиационную медаль и две Золотые звезды («Дубовые листья»).) </a:t>
            </a:r>
          </a:p>
          <a:p>
            <a:pPr algn="ctr"/>
            <a:r>
              <a:rPr lang="ru-RU" b="1">
                <a:solidFill>
                  <a:schemeClr val="bg2"/>
                </a:solidFill>
                <a:latin typeface="Times New Roman" pitchFamily="18" charset="0"/>
              </a:rPr>
              <a:t> — американский астронавт, первый землянин, ступивший на Луну в рамках лунной экспедиции корабля «Аполлон-11».</a:t>
            </a:r>
            <a:r>
              <a:rPr lang="ru-RU" b="1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57563"/>
            <a:ext cx="9144000" cy="31130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>
                <a:solidFill>
                  <a:srgbClr val="FFFF00"/>
                </a:solidFill>
                <a:latin typeface="Times New Roman" pitchFamily="18" charset="0"/>
              </a:rPr>
              <a:t>Тем не менее, первые годы развития космонавтики характеризовались не сотрудничеством, а острой конкуренцией в космической области (так называемая Космическая гонка). Международное сотрудничество стало интенсивно развиваться только в последние десятилетия, в первую очередь, благодаря совместному строительству и исследованиям на борту Международной космической станции.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744913"/>
            <a:ext cx="9144000" cy="31130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smtClean="0">
                <a:solidFill>
                  <a:srgbClr val="FFFF00"/>
                </a:solidFill>
                <a:latin typeface="Times New Roman" pitchFamily="18" charset="0"/>
              </a:rPr>
              <a:t>Сегодняшний день характеризуется новыми проектами и планами освоения космического пространства. Активно развивается космический туризм. Пилотируемая космонавтика вновь собирается вернуться на Луну и обратила свой взор к далёкому Марсу.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3603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400" b="1" smtClean="0">
                <a:latin typeface="Times New Roman" pitchFamily="18" charset="0"/>
              </a:rPr>
              <a:t>ВАЖНЕЙШИЕ ЭТАПЫ:</a:t>
            </a:r>
          </a:p>
        </p:txBody>
      </p:sp>
      <p:pic>
        <p:nvPicPr>
          <p:cNvPr id="1024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049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0"/>
            <a:ext cx="223202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6875" y="0"/>
            <a:ext cx="146367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5213" y="0"/>
            <a:ext cx="131762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Безымянный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61313" y="0"/>
            <a:ext cx="11826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3902075"/>
            <a:ext cx="410527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0" y="2349500"/>
            <a:ext cx="8893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•"/>
            </a:pPr>
            <a:r>
              <a:rPr lang="ru-RU" sz="3600" b="1">
                <a:latin typeface="Times New Roman" pitchFamily="18" charset="0"/>
              </a:rPr>
              <a:t>4 октября 1957 — первый ИСЗ (СССР).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2420938"/>
            <a:ext cx="8821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•"/>
            </a:pPr>
            <a:r>
              <a:rPr lang="ru-RU" sz="2400" b="1">
                <a:latin typeface="Times New Roman" pitchFamily="18" charset="0"/>
              </a:rPr>
              <a:t>12 апреля 1961 — первый полёт человека в космос </a:t>
            </a:r>
          </a:p>
          <a:p>
            <a:pPr algn="ctr">
              <a:buFontTx/>
              <a:buChar char="•"/>
            </a:pPr>
            <a:r>
              <a:rPr lang="ru-RU" sz="2400" b="1">
                <a:latin typeface="Times New Roman" pitchFamily="18" charset="0"/>
              </a:rPr>
              <a:t>(Ю. Гагарин, СССР).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250825" y="2852738"/>
            <a:ext cx="864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18 марта 1965 — первый выход человека в открытый космос (А. Леонов, СССР).</a:t>
            </a: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179388" y="2420938"/>
            <a:ext cx="864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21 июля 1969 — высадка человека на Луну (Н. Армстронг, США).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250825" y="2276475"/>
            <a:ext cx="8604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19 апреля 1971 — первая орбитальная станция (СССР), позднее — совместно с США, создание международной станции.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0" y="2565400"/>
            <a:ext cx="864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3 марта 1972 — запуск первого аппарата, покинувшего пределы Солнечной системы (Пионер-10, США).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0" y="2349500"/>
            <a:ext cx="8675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12 апреля 1981 — вывод на орбиту первого корабля многоразового использования («Колумбия», США).</a:t>
            </a:r>
          </a:p>
        </p:txBody>
      </p:sp>
      <p:pic>
        <p:nvPicPr>
          <p:cNvPr id="10259" name="Picture 19" descr="125922m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3870325"/>
            <a:ext cx="298767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03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19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52" grpId="0"/>
      <p:bldP spid="10252" grpId="1"/>
      <p:bldP spid="10253" grpId="0"/>
      <p:bldP spid="10253" grpId="1"/>
      <p:bldP spid="10254" grpId="0"/>
      <p:bldP spid="10254" grpId="1"/>
      <p:bldP spid="10255" grpId="0"/>
      <p:bldP spid="10255" grpId="1"/>
      <p:bldP spid="10256" grpId="0"/>
      <p:bldP spid="10256" grpId="1"/>
      <p:bldP spid="10257" grpId="0"/>
      <p:bldP spid="10257" grpId="1"/>
      <p:bldP spid="10258" grpId="0"/>
      <p:bldP spid="1025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859338" y="274638"/>
            <a:ext cx="382746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smtClean="0">
                <a:solidFill>
                  <a:srgbClr val="66FF33"/>
                </a:solidFill>
              </a:rPr>
              <a:t>Марсоход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284663" cy="65246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smtClean="0"/>
              <a:t>Программа исследований Марса объединенными усилиями стран Земли предполагает запуск нескольких автоматических межпланетных станций и доставку экипажа из нескольких человек на Марс и обратно. До того, как на Марс ступит нога человека, он должен быть как следует изучен роботами. Недавно Марс исследовал первый марсоход - PathFinder(Следопыт)!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smtClean="0"/>
              <a:t>По своему назначению Следопыт похож на Луноход, однако ручное управление экипажем, движущимся по Марсу, совершенно невозможно. </a:t>
            </a:r>
          </a:p>
        </p:txBody>
      </p:sp>
      <p:pic>
        <p:nvPicPr>
          <p:cNvPr id="105476" name="Picture 4" descr="marsoho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1557338"/>
            <a:ext cx="4859337" cy="4230687"/>
          </a:xfrm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424863" cy="61928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smtClean="0"/>
              <a:t>Луноход вел человек (между прочим, танкист): изображения телекамер передавались на Землю, водитель принимал решения и нажимал рычаги. Задержка составляла около трех секунд, к чему вполне можно было привыкнуть, тем более что Луноход двигался не очень быстро. Совсем другое дело - Марс, сигнал от которого идет к нам от трех до двадцати минут! Здесь многое приходится автоматизировать, доверять бортовым компьютерам, и тщательно планировать путь робота, чтобы он не упал в яму и не перевернулся от наезда на булыжник.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ru-RU" b="1" smtClean="0"/>
          </a:p>
        </p:txBody>
      </p:sp>
    </p:spTree>
  </p:cSld>
  <p:clrMapOvr>
    <a:masterClrMapping/>
  </p:clrMapOvr>
  <p:transition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smtClean="0">
                <a:solidFill>
                  <a:srgbClr val="67F96A"/>
                </a:solidFill>
              </a:rPr>
              <a:t> Вывод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196975"/>
            <a:ext cx="864235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smtClean="0">
                <a:latin typeface="Times New Roman" pitchFamily="18" charset="0"/>
              </a:rPr>
              <a:t>Исследования и освоение космоса приносят прежде всего практическую пользу. Например, теперь в нашем распоряжении надежная спутниковая теле- радиосвязь, точные прогнозы погоды и многое другое. Но, к сожалению, в результате активизации исследований, резкого увеличения числа запусков ракет-носителей и других аппаратов, а также связанных с этим последствий все чаще происходит загрязнение земной и околоземной среды, что пагубно влияет на экологию Земли.</a:t>
            </a:r>
            <a:r>
              <a:rPr lang="ru-RU" smtClean="0"/>
              <a:t>   </a:t>
            </a:r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188913"/>
            <a:ext cx="4284662" cy="6669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>
                <a:latin typeface="Times New Roman" pitchFamily="18" charset="0"/>
              </a:rPr>
              <a:t>Раке́та-носи́тель — аппарат, действующий по принципу реактивного движения и предназначенный для выведения полезной нагрузки в космическое пространство.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>
                <a:latin typeface="Times New Roman" pitchFamily="18" charset="0"/>
              </a:rPr>
              <a:t>Ракеты-носители подразделяют на одноразовые и многоразовые. Их также классифицируют по количеству ступеней (одноступенчатые, двухступенчатые и т. д.). Наибольшее распространение получили одноразовые многоступенчатые ракеты. Одноразовые ракеты отличаются высокой надёжностью благодаря максимальному упрощению всех элементов. Наличие нескольких ступеней позволяет увеличить отношение массы полезной нагрузки к начальной массе ракеты. В то же время многоступенчатые ракеты требуют наличия территорий для падения промежуточных ступеней.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b="1" smtClean="0">
                <a:latin typeface="Times New Roman" pitchFamily="18" charset="0"/>
              </a:rPr>
              <a:t>Полностью многоразовых ракет-носителей пока не существует. Частично многоразовой системой является «Спейс Шаттл». Вопреки ожиданиям, «Спейс Шаттл» не смог обеспечить снижение стоимости доставки грузов на орбиту; кроме того, многоразовость привела к проблемам с надёжностью.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3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787900" y="0"/>
            <a:ext cx="43561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Ракеты-носители также подразделяют на предназначенные для пилотируемых и для беспилотных полётов. Ракеты для пилотируемых полётов должны обладать бо́льшей надёжностью (также на них устанавливается система аварийного спасения); допустимое ускорение для них ограничено перегрузками, которые выдерживает человек. По этим причинам ракеты для пилотируемых полётов менее эффективны; тем не менее, из соображений унификации их нередко используют и для запуска беспилотных аппаратов.</a:t>
            </a:r>
          </a:p>
          <a:p>
            <a:r>
              <a:rPr lang="ru-RU" sz="1600" b="1">
                <a:latin typeface="Times New Roman" pitchFamily="18" charset="0"/>
              </a:rPr>
              <a:t>Первой ракетой-носителем, доставившей груз на орбиту, была советская Р-7 (1957 г.). В настоящее время самая мощная ракета в мире — американский «Спейс Шаттл». Самая мощная российская ракета-носитель на данный момент это «Протон-М», позволяющая выводить на низкую околоземную орбиту до 22 тонн полезного груза. В прошлом стартовали и более мощные ракеты, такие как советские «Н-1» и «Энергия» или американская «Сатурн V». Однако ни одна из этих ракет в настоящее время не производится.</a:t>
            </a:r>
          </a:p>
        </p:txBody>
      </p:sp>
      <p:sp>
        <p:nvSpPr>
          <p:cNvPr id="12295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043363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66FF33"/>
                </a:solidFill>
              </a:rPr>
              <a:t> Ракеты носители</a:t>
            </a: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xit" presetSubtype="4" fill="hold" grpId="1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2" presetID="2" presetClass="exit" presetSubtype="4" fill="hold" grpId="1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27" presetID="2" presetClass="exit" presetSubtype="4" fill="hold" grpId="1" nodeType="afterEffect">
                                  <p:stCondLst>
                                    <p:cond delay="2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36" presetID="3" presetClass="exit" presetSubtype="10" fill="hold" grpId="1" nodeType="after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1" grpId="1" build="p"/>
      <p:bldP spid="12293" grpId="0"/>
      <p:bldP spid="1229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66FF33"/>
                </a:solidFill>
              </a:rPr>
              <a:t> Космические агентства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876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smtClean="0">
                <a:latin typeface="Times New Roman" pitchFamily="18" charset="0"/>
              </a:rPr>
              <a:t>Бразильское космическое агентство — основано в 1994 году.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smtClean="0">
                <a:latin typeface="Times New Roman" pitchFamily="18" charset="0"/>
              </a:rPr>
              <a:t>Европейское космическое агентство (ЕКА) — 1964.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smtClean="0">
                <a:latin typeface="Times New Roman" pitchFamily="18" charset="0"/>
              </a:rPr>
              <a:t>(Европейское космическое  аге́нтство (сокращённо ЕКА) (European Space Agency) — международная организация, созданная в 1975 году с целью объединения усилий по освоению космоса на благо европейцев.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smtClean="0">
                <a:latin typeface="Times New Roman" pitchFamily="18" charset="0"/>
              </a:rPr>
              <a:t>      ЕКА состоит из 17 постоянных членов: Австрия Бельгия Дания Финляндия Франция Германия Ирландия Италия Нидерланды Норвегия Португалия Испания Швеция Швейцария Великобритания Греция (с 22 марта 2005) Люксембург (с 5 августа 2005) В некоторых проектах также принимают участие Канада, Венгрия и Чешская Республика.)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smtClean="0">
                <a:latin typeface="Times New Roman" pitchFamily="18" charset="0"/>
              </a:rPr>
              <a:t>Индийское управление космических исследований — 1969.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smtClean="0">
                <a:latin typeface="Times New Roman" pitchFamily="18" charset="0"/>
              </a:rPr>
              <a:t>Канадское космическое агентство — 1989.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smtClean="0">
                <a:latin typeface="Times New Roman" pitchFamily="18" charset="0"/>
              </a:rPr>
              <a:t>Китайское национальное космическое управление — 1993.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smtClean="0">
                <a:latin typeface="Times New Roman" pitchFamily="18" charset="0"/>
              </a:rPr>
              <a:t>Национальное управление США по аэронавтике и использованию космоса (НАСА) — 1958.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smtClean="0">
                <a:latin typeface="Times New Roman" pitchFamily="18" charset="0"/>
              </a:rPr>
              <a:t>Федеральное космическое агентство России (ФКА РФ) — (1990).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b="1" smtClean="0">
                <a:latin typeface="Times New Roman" pitchFamily="18" charset="0"/>
              </a:rPr>
              <a:t>Японское агентство аэрокосмических исследований (JAXA) — 2003.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earth wallpa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42888"/>
            <a:ext cx="9753600" cy="732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0"/>
            <a:ext cx="5867400" cy="70294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smtClean="0">
                <a:latin typeface="Times New Roman" pitchFamily="18" charset="0"/>
              </a:rPr>
              <a:t>04.10.1957. В 19:28 (22 ч 28 мин по московскому времени) с космодрома Байконур был осуществлен пуск ракеты-носителя "Спутник 8К71ПС" №М1-ПС, которая вывела на околоземную орбиту Первый в мире искусственный спутник Земли. Спутник отделился от второй ступени ракеты-носителя на 315-й секунде после старта и был выведен на орбиту. </a:t>
            </a:r>
          </a:p>
        </p:txBody>
      </p:sp>
      <p:pic>
        <p:nvPicPr>
          <p:cNvPr id="3078" name="Picture 6" descr="Безымян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7029450"/>
            <a:ext cx="11049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300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.02622 0.24509 C 0.02569 0.1711 0.02552 0.09896 0.01892 0.0037 C 0.01233 -0.09086 0.00174 -0.20601 -0.01458 -0.32323 C -0.0309 -0.44 -0.05121 -0.57826 -0.07934 -0.69711 C -0.10746 -0.81595 -0.14479 -0.95029 -0.18385 -1.03607 C -0.22292 -1.12185 -0.28316 -1.17503 -0.31406 -1.21156 C -0.34496 -1.24809 -0.35799 -1.2467 -0.36962 -1.25595 " pathEditMode="relative" rAng="0" ptsTypes="aaaaaaa">
                                      <p:cBhvr>
                                        <p:cTn id="9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-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arth wallpa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42888"/>
            <a:ext cx="9753600" cy="732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2575" y="0"/>
            <a:ext cx="5051425" cy="6858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smtClean="0">
                <a:latin typeface="Times New Roman" pitchFamily="18" charset="0"/>
              </a:rPr>
              <a:t>Спутник имел форму шара диаметром 58 см и весом 83,6 кг.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smtClean="0">
                <a:latin typeface="Times New Roman" pitchFamily="18" charset="0"/>
              </a:rPr>
              <a:t> На нем были установлены два радиопередатчика, непрерывно излучающие сигналы с частотой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smtClean="0">
                <a:latin typeface="Times New Roman" pitchFamily="18" charset="0"/>
              </a:rPr>
              <a:t>20,005 и 40,002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smtClean="0">
                <a:latin typeface="Times New Roman" pitchFamily="18" charset="0"/>
              </a:rPr>
              <a:t>мегагерц. </a:t>
            </a:r>
          </a:p>
        </p:txBody>
      </p:sp>
      <p:pic>
        <p:nvPicPr>
          <p:cNvPr id="83972" name="Picture 4" descr="Безымян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7029450"/>
            <a:ext cx="11049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300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.02622 0.24509 C 0.02569 0.1711 0.02552 0.09896 0.01892 0.0037 C 0.01233 -0.09086 0.00174 -0.20601 -0.01458 -0.32323 C -0.0309 -0.44 -0.05121 -0.57826 -0.07934 -0.69711 C -0.10746 -0.81595 -0.14479 -0.95029 -0.18385 -1.03607 C -0.22292 -1.12185 -0.28316 -1.17503 -0.31406 -1.21156 C -0.34496 -1.24809 -0.35799 -1.2467 -0.36962 -1.25595 " pathEditMode="relative" rAng="0" ptsTypes="aaaaaaa">
                                      <p:cBhvr>
                                        <p:cTn id="21" dur="5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-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arth wallpa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42888"/>
            <a:ext cx="9753600" cy="732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2575" y="0"/>
            <a:ext cx="5051425" cy="6858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smtClean="0">
                <a:latin typeface="Times New Roman" pitchFamily="18" charset="0"/>
              </a:rPr>
              <a:t>Спутник находился на орбите до 4 января 1958 года,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smtClean="0">
                <a:latin typeface="Times New Roman" pitchFamily="18" charset="0"/>
              </a:rPr>
              <a:t>совершив 1440 оборотов; центральный блок ракеты совершил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smtClean="0">
                <a:latin typeface="Times New Roman" pitchFamily="18" charset="0"/>
              </a:rPr>
              <a:t>882 оборота вокруг Земли и вошел в плотные слои атмосферы 2 декабря 1957 года. </a:t>
            </a:r>
          </a:p>
        </p:txBody>
      </p:sp>
      <p:pic>
        <p:nvPicPr>
          <p:cNvPr id="86020" name="Picture 4" descr="Безымян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7029450"/>
            <a:ext cx="11049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300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.02622 0.24509 C 0.02569 0.1711 0.02552 0.09896 0.01892 0.0037 C 0.01233 -0.09086 0.00174 -0.20601 -0.01458 -0.32323 C -0.0309 -0.44 -0.05121 -0.57826 -0.07934 -0.69711 C -0.10746 -0.81595 -0.14479 -0.95029 -0.18385 -1.03607 C -0.22292 -1.12185 -0.28316 -1.17503 -0.31406 -1.21156 C -0.34496 -1.24809 -0.35799 -1.2467 -0.36962 -1.25595 " pathEditMode="relative" rAng="0" ptsTypes="aaaaaaa">
                                      <p:cBhvr>
                                        <p:cTn id="17" dur="5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-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arth wallpa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42888"/>
            <a:ext cx="9753600" cy="732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0"/>
            <a:ext cx="4500562" cy="63817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smtClean="0">
                <a:latin typeface="Times New Roman" pitchFamily="18" charset="0"/>
              </a:rPr>
              <a:t>Событие 4 октября 1957 года имело громадное значение для познания свойств космического пространства и изучения Земли как планеты нашей Солнечной системы. </a:t>
            </a:r>
          </a:p>
        </p:txBody>
      </p:sp>
      <p:pic>
        <p:nvPicPr>
          <p:cNvPr id="88068" name="Picture 4" descr="Безымян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7029450"/>
            <a:ext cx="11049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300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.02622 0.24509 C 0.02569 0.1711 0.02552 0.09896 0.01892 0.0037 C 0.01233 -0.09086 0.00174 -0.20601 -0.01458 -0.32323 C -0.0309 -0.44 -0.05121 -0.57826 -0.07934 -0.69711 C -0.10746 -0.81595 -0.14479 -0.95029 -0.18385 -1.03607 C -0.22292 -1.12185 -0.28316 -1.17503 -0.31406 -1.21156 C -0.34496 -1.24809 -0.35799 -1.2467 -0.36962 -1.25595 " pathEditMode="relative" rAng="0" ptsTypes="aaaaaaa">
                                      <p:cBhvr>
                                        <p:cTn id="9" dur="5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-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arth wallpa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42888"/>
            <a:ext cx="9753600" cy="732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9700" y="0"/>
            <a:ext cx="3924300" cy="6858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smtClean="0">
                <a:latin typeface="Times New Roman" pitchFamily="18" charset="0"/>
              </a:rPr>
              <a:t>Запуском первого в мире спутника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smtClean="0">
                <a:latin typeface="Times New Roman" pitchFamily="18" charset="0"/>
              </a:rPr>
              <a:t> 4 октября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smtClean="0">
                <a:latin typeface="Times New Roman" pitchFamily="18" charset="0"/>
              </a:rPr>
              <a:t>1957 года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smtClean="0">
                <a:latin typeface="Times New Roman" pitchFamily="18" charset="0"/>
              </a:rPr>
              <a:t>была открыта космическая эра в истории человечества. </a:t>
            </a:r>
          </a:p>
        </p:txBody>
      </p:sp>
      <p:pic>
        <p:nvPicPr>
          <p:cNvPr id="90116" name="Picture 4" descr="Безымянны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7029450"/>
            <a:ext cx="11049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300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.02622 0.24509 C 0.02569 0.1711 0.02552 0.09896 0.01892 0.0037 C 0.01233 -0.09086 0.00174 -0.20601 -0.01458 -0.32323 C -0.0309 -0.44 -0.05121 -0.57826 -0.07934 -0.69711 C -0.10746 -0.81595 -0.14479 -0.95029 -0.18385 -1.03607 C -0.22292 -1.12185 -0.28316 -1.17503 -0.31406 -1.21156 C -0.34496 -1.24809 -0.35799 -1.2467 -0.36962 -1.25595 " pathEditMode="relative" rAng="0" ptsTypes="aaaaaaa">
                                      <p:cBhvr>
                                        <p:cTn id="21" dur="5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-7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724525" cy="6858000"/>
          </a:xfrm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smtClean="0"/>
              <a:t>Загадочный мир звезд и планет с давних времен притягивал к себе внимание людей. Но ближе и доступнее он стал только с проникновением человека в космическое пространство. Современные спутники широко используются в народном хозяйстве. Они позволяют уточнить прогноз погоды, помогают морским штурманам определять местонахождение кораблей в океане, обеспечивают космическую радио- и телевизионную связь и многое другое.</a:t>
            </a:r>
          </a:p>
        </p:txBody>
      </p:sp>
      <p:pic>
        <p:nvPicPr>
          <p:cNvPr id="108548" name="Picture 4" descr="006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063" y="1484313"/>
            <a:ext cx="3319462" cy="2489200"/>
          </a:xfrm>
          <a:noFill/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2725" y="188913"/>
            <a:ext cx="3851275" cy="66690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smtClean="0">
                <a:latin typeface="Times New Roman" pitchFamily="18" charset="0"/>
              </a:rPr>
              <a:t>Началом пилотируемой космонавтики стал полёт советского космонавта Юрия Гагарина 12 апреля 1961</a:t>
            </a:r>
          </a:p>
        </p:txBody>
      </p:sp>
      <p:pic>
        <p:nvPicPr>
          <p:cNvPr id="12291" name="Picture 7" descr="308b8760c13f5e6bfdc452224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5138737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920</TotalTime>
  <Words>1219</Words>
  <Application>Microsoft Office PowerPoint</Application>
  <PresentationFormat>Экран (4:3)</PresentationFormat>
  <Paragraphs>81</Paragraphs>
  <Slides>24</Slides>
  <Notes>18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Течение</vt:lpstr>
      <vt:lpstr>Мировая  история освоения  космоса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Марсоход</vt:lpstr>
      <vt:lpstr>Слайд 21</vt:lpstr>
      <vt:lpstr> Вывод</vt:lpstr>
      <vt:lpstr> Ракеты носители</vt:lpstr>
      <vt:lpstr> Космические агентства</vt:lpstr>
    </vt:vector>
  </TitlesOfParts>
  <Company>SysAdmin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Мировая  история освоения  космоса</dc:title>
  <dc:creator>Alexey</dc:creator>
  <cp:lastModifiedBy>Admin</cp:lastModifiedBy>
  <cp:revision>40</cp:revision>
  <dcterms:created xsi:type="dcterms:W3CDTF">2006-04-27T19:54:13Z</dcterms:created>
  <dcterms:modified xsi:type="dcterms:W3CDTF">2015-03-29T15:55:25Z</dcterms:modified>
</cp:coreProperties>
</file>